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ebp" ContentType="image/jpe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6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7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1.xml" ContentType="application/vnd.openxmlformats-officedocument.drawingml.chart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  <p:sldMasterId id="2147483678" r:id="rId3"/>
    <p:sldMasterId id="2147483700" r:id="rId4"/>
    <p:sldMasterId id="2147483713" r:id="rId5"/>
    <p:sldMasterId id="2147483755" r:id="rId6"/>
    <p:sldMasterId id="2147483768" r:id="rId7"/>
    <p:sldMasterId id="2147483790" r:id="rId8"/>
  </p:sldMasterIdLst>
  <p:notesMasterIdLst>
    <p:notesMasterId r:id="rId114"/>
  </p:notesMasterIdLst>
  <p:handoutMasterIdLst>
    <p:handoutMasterId r:id="rId115"/>
  </p:handoutMasterIdLst>
  <p:sldIdLst>
    <p:sldId id="258" r:id="rId9"/>
    <p:sldId id="2730" r:id="rId10"/>
    <p:sldId id="2731" r:id="rId11"/>
    <p:sldId id="408" r:id="rId12"/>
    <p:sldId id="2736" r:id="rId13"/>
    <p:sldId id="687" r:id="rId14"/>
    <p:sldId id="2737" r:id="rId15"/>
    <p:sldId id="2729" r:id="rId16"/>
    <p:sldId id="2721" r:id="rId17"/>
    <p:sldId id="587" r:id="rId18"/>
    <p:sldId id="2663" r:id="rId19"/>
    <p:sldId id="605" r:id="rId20"/>
    <p:sldId id="2664" r:id="rId21"/>
    <p:sldId id="2695" r:id="rId22"/>
    <p:sldId id="2683" r:id="rId23"/>
    <p:sldId id="2698" r:id="rId24"/>
    <p:sldId id="2699" r:id="rId25"/>
    <p:sldId id="517" r:id="rId26"/>
    <p:sldId id="607" r:id="rId27"/>
    <p:sldId id="265" r:id="rId28"/>
    <p:sldId id="2700" r:id="rId29"/>
    <p:sldId id="448" r:id="rId30"/>
    <p:sldId id="456" r:id="rId31"/>
    <p:sldId id="2725" r:id="rId32"/>
    <p:sldId id="542" r:id="rId33"/>
    <p:sldId id="432" r:id="rId34"/>
    <p:sldId id="636" r:id="rId35"/>
    <p:sldId id="667" r:id="rId36"/>
    <p:sldId id="675" r:id="rId37"/>
    <p:sldId id="676" r:id="rId38"/>
    <p:sldId id="677" r:id="rId39"/>
    <p:sldId id="413" r:id="rId40"/>
    <p:sldId id="530" r:id="rId41"/>
    <p:sldId id="531" r:id="rId42"/>
    <p:sldId id="532" r:id="rId43"/>
    <p:sldId id="533" r:id="rId44"/>
    <p:sldId id="678" r:id="rId45"/>
    <p:sldId id="2690" r:id="rId46"/>
    <p:sldId id="2718" r:id="rId47"/>
    <p:sldId id="2719" r:id="rId48"/>
    <p:sldId id="2720" r:id="rId49"/>
    <p:sldId id="515" r:id="rId50"/>
    <p:sldId id="2691" r:id="rId51"/>
    <p:sldId id="572" r:id="rId52"/>
    <p:sldId id="561" r:id="rId53"/>
    <p:sldId id="565" r:id="rId54"/>
    <p:sldId id="566" r:id="rId55"/>
    <p:sldId id="2711" r:id="rId56"/>
    <p:sldId id="560" r:id="rId57"/>
    <p:sldId id="2732" r:id="rId58"/>
    <p:sldId id="2733" r:id="rId59"/>
    <p:sldId id="2734" r:id="rId60"/>
    <p:sldId id="557" r:id="rId61"/>
    <p:sldId id="568" r:id="rId62"/>
    <p:sldId id="540" r:id="rId63"/>
    <p:sldId id="569" r:id="rId64"/>
    <p:sldId id="620" r:id="rId65"/>
    <p:sldId id="419" r:id="rId66"/>
    <p:sldId id="421" r:id="rId67"/>
    <p:sldId id="420" r:id="rId68"/>
    <p:sldId id="423" r:id="rId69"/>
    <p:sldId id="503" r:id="rId70"/>
    <p:sldId id="422" r:id="rId71"/>
    <p:sldId id="549" r:id="rId72"/>
    <p:sldId id="461" r:id="rId73"/>
    <p:sldId id="462" r:id="rId74"/>
    <p:sldId id="468" r:id="rId75"/>
    <p:sldId id="470" r:id="rId76"/>
    <p:sldId id="471" r:id="rId77"/>
    <p:sldId id="473" r:id="rId78"/>
    <p:sldId id="475" r:id="rId79"/>
    <p:sldId id="476" r:id="rId80"/>
    <p:sldId id="477" r:id="rId81"/>
    <p:sldId id="480" r:id="rId82"/>
    <p:sldId id="507" r:id="rId83"/>
    <p:sldId id="488" r:id="rId84"/>
    <p:sldId id="489" r:id="rId85"/>
    <p:sldId id="511" r:id="rId86"/>
    <p:sldId id="513" r:id="rId87"/>
    <p:sldId id="453" r:id="rId88"/>
    <p:sldId id="544" r:id="rId89"/>
    <p:sldId id="545" r:id="rId90"/>
    <p:sldId id="455" r:id="rId91"/>
    <p:sldId id="548" r:id="rId92"/>
    <p:sldId id="547" r:id="rId93"/>
    <p:sldId id="551" r:id="rId94"/>
    <p:sldId id="552" r:id="rId95"/>
    <p:sldId id="553" r:id="rId96"/>
    <p:sldId id="559" r:id="rId97"/>
    <p:sldId id="2722" r:id="rId98"/>
    <p:sldId id="609" r:id="rId99"/>
    <p:sldId id="373" r:id="rId100"/>
    <p:sldId id="374" r:id="rId101"/>
    <p:sldId id="583" r:id="rId102"/>
    <p:sldId id="276" r:id="rId103"/>
    <p:sldId id="671" r:id="rId104"/>
    <p:sldId id="674" r:id="rId105"/>
    <p:sldId id="277" r:id="rId106"/>
    <p:sldId id="616" r:id="rId107"/>
    <p:sldId id="615" r:id="rId108"/>
    <p:sldId id="2735" r:id="rId109"/>
    <p:sldId id="602" r:id="rId110"/>
    <p:sldId id="2724" r:id="rId111"/>
    <p:sldId id="2723" r:id="rId112"/>
    <p:sldId id="2727" r:id="rId113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0" hangingPunct="1">
      <a:defRPr sz="3600" b="1" kern="1200">
        <a:solidFill>
          <a:schemeClr val="bg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BC6"/>
    <a:srgbClr val="006600"/>
    <a:srgbClr val="692AA2"/>
    <a:srgbClr val="33CC33"/>
    <a:srgbClr val="B9D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331" autoAdjust="0"/>
    <p:restoredTop sz="88424" autoAdjust="0"/>
  </p:normalViewPr>
  <p:slideViewPr>
    <p:cSldViewPr>
      <p:cViewPr varScale="1">
        <p:scale>
          <a:sx n="73" d="100"/>
          <a:sy n="73" d="100"/>
        </p:scale>
        <p:origin x="1061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4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viewProps" Target="viewProps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87" Type="http://schemas.openxmlformats.org/officeDocument/2006/relationships/slide" Target="slides/slide79.xml"/><Relationship Id="rId102" Type="http://schemas.openxmlformats.org/officeDocument/2006/relationships/slide" Target="slides/slide94.xml"/><Relationship Id="rId110" Type="http://schemas.openxmlformats.org/officeDocument/2006/relationships/slide" Target="slides/slide102.xml"/><Relationship Id="rId11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13" Type="http://schemas.openxmlformats.org/officeDocument/2006/relationships/slide" Target="slides/slide105.xml"/><Relationship Id="rId11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16" Type="http://schemas.openxmlformats.org/officeDocument/2006/relationships/presProps" Target="pres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11" Type="http://schemas.openxmlformats.org/officeDocument/2006/relationships/slide" Target="slides/slide10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drive\tau-data\Projects\Traveloka\Kurikulum%20tau-data\PetalPlot_Competencies_DataScien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tx>
            <c:strRef>
              <c:f>Bentuk2!$L$2</c:f>
              <c:strCache>
                <c:ptCount val="1"/>
                <c:pt idx="0">
                  <c:v>Data Engineer</c:v>
                </c:pt>
              </c:strCache>
            </c:strRef>
          </c:tx>
          <c:spPr>
            <a:solidFill>
              <a:srgbClr val="FF0000"/>
            </a:solidFill>
          </c:spPr>
          <c:cat>
            <c:strRef>
              <c:f>Bentuk2!$M$1:$AV$1</c:f>
              <c:strCache>
                <c:ptCount val="36"/>
                <c:pt idx="0">
                  <c:v>Database</c:v>
                </c:pt>
                <c:pt idx="1">
                  <c:v>Big Data</c:v>
                </c:pt>
                <c:pt idx="2">
                  <c:v>Programming</c:v>
                </c:pt>
                <c:pt idx="3">
                  <c:v>Business</c:v>
                </c:pt>
                <c:pt idx="4">
                  <c:v>Data Wrangling</c:v>
                </c:pt>
                <c:pt idx="5">
                  <c:v>Mathematics</c:v>
                </c:pt>
                <c:pt idx="6">
                  <c:v>ML Modelling</c:v>
                </c:pt>
                <c:pt idx="7">
                  <c:v>Visualization</c:v>
                </c:pt>
                <c:pt idx="8">
                  <c:v>Statistics</c:v>
                </c:pt>
                <c:pt idx="9">
                  <c:v>Business</c:v>
                </c:pt>
                <c:pt idx="10">
                  <c:v>Visualization</c:v>
                </c:pt>
                <c:pt idx="11">
                  <c:v>Data Wrangling</c:v>
                </c:pt>
                <c:pt idx="12">
                  <c:v>Statistics</c:v>
                </c:pt>
                <c:pt idx="13">
                  <c:v>Programming</c:v>
                </c:pt>
                <c:pt idx="14">
                  <c:v>ML Modelling</c:v>
                </c:pt>
                <c:pt idx="15">
                  <c:v>Database</c:v>
                </c:pt>
                <c:pt idx="16">
                  <c:v>Big Data</c:v>
                </c:pt>
                <c:pt idx="17">
                  <c:v>Mathematics</c:v>
                </c:pt>
                <c:pt idx="18">
                  <c:v>ML Modelling</c:v>
                </c:pt>
                <c:pt idx="19">
                  <c:v>Statistics</c:v>
                </c:pt>
                <c:pt idx="20">
                  <c:v>Big Data</c:v>
                </c:pt>
                <c:pt idx="21">
                  <c:v>Data Wrangling</c:v>
                </c:pt>
                <c:pt idx="22">
                  <c:v>Mathematics</c:v>
                </c:pt>
                <c:pt idx="23">
                  <c:v>Programming</c:v>
                </c:pt>
                <c:pt idx="24">
                  <c:v>Visualizations</c:v>
                </c:pt>
                <c:pt idx="25">
                  <c:v>Business</c:v>
                </c:pt>
                <c:pt idx="26">
                  <c:v>Database</c:v>
                </c:pt>
                <c:pt idx="27">
                  <c:v>Programming</c:v>
                </c:pt>
                <c:pt idx="28">
                  <c:v>Mathematics</c:v>
                </c:pt>
                <c:pt idx="29">
                  <c:v>Database</c:v>
                </c:pt>
                <c:pt idx="30">
                  <c:v>Visualization</c:v>
                </c:pt>
                <c:pt idx="31">
                  <c:v>Big Data</c:v>
                </c:pt>
                <c:pt idx="32">
                  <c:v>ML Modelling</c:v>
                </c:pt>
                <c:pt idx="33">
                  <c:v>Business</c:v>
                </c:pt>
                <c:pt idx="34">
                  <c:v>Data Wrangling</c:v>
                </c:pt>
                <c:pt idx="35">
                  <c:v>Statistics</c:v>
                </c:pt>
              </c:strCache>
            </c:strRef>
          </c:cat>
          <c:val>
            <c:numRef>
              <c:f>Bentuk2!$M$2:$AV$2</c:f>
              <c:numCache>
                <c:formatCode>General</c:formatCode>
                <c:ptCount val="36"/>
                <c:pt idx="0">
                  <c:v>0.9</c:v>
                </c:pt>
                <c:pt idx="1">
                  <c:v>0.8</c:v>
                </c:pt>
                <c:pt idx="2">
                  <c:v>0.6</c:v>
                </c:pt>
                <c:pt idx="3">
                  <c:v>0.4</c:v>
                </c:pt>
                <c:pt idx="4">
                  <c:v>0.3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4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9C-4D64-B7A5-3B13089043FC}"/>
            </c:ext>
          </c:extLst>
        </c:ser>
        <c:ser>
          <c:idx val="1"/>
          <c:order val="1"/>
          <c:tx>
            <c:strRef>
              <c:f>Bentuk2!$L$3</c:f>
              <c:strCache>
                <c:ptCount val="1"/>
                <c:pt idx="0">
                  <c:v>Data Analyst</c:v>
                </c:pt>
              </c:strCache>
            </c:strRef>
          </c:tx>
          <c:spPr>
            <a:solidFill>
              <a:srgbClr val="0070C0"/>
            </a:solidFill>
          </c:spPr>
          <c:cat>
            <c:strRef>
              <c:f>Bentuk2!$M$1:$AV$1</c:f>
              <c:strCache>
                <c:ptCount val="36"/>
                <c:pt idx="0">
                  <c:v>Database</c:v>
                </c:pt>
                <c:pt idx="1">
                  <c:v>Big Data</c:v>
                </c:pt>
                <c:pt idx="2">
                  <c:v>Programming</c:v>
                </c:pt>
                <c:pt idx="3">
                  <c:v>Business</c:v>
                </c:pt>
                <c:pt idx="4">
                  <c:v>Data Wrangling</c:v>
                </c:pt>
                <c:pt idx="5">
                  <c:v>Mathematics</c:v>
                </c:pt>
                <c:pt idx="6">
                  <c:v>ML Modelling</c:v>
                </c:pt>
                <c:pt idx="7">
                  <c:v>Visualization</c:v>
                </c:pt>
                <c:pt idx="8">
                  <c:v>Statistics</c:v>
                </c:pt>
                <c:pt idx="9">
                  <c:v>Business</c:v>
                </c:pt>
                <c:pt idx="10">
                  <c:v>Visualization</c:v>
                </c:pt>
                <c:pt idx="11">
                  <c:v>Data Wrangling</c:v>
                </c:pt>
                <c:pt idx="12">
                  <c:v>Statistics</c:v>
                </c:pt>
                <c:pt idx="13">
                  <c:v>Programming</c:v>
                </c:pt>
                <c:pt idx="14">
                  <c:v>ML Modelling</c:v>
                </c:pt>
                <c:pt idx="15">
                  <c:v>Database</c:v>
                </c:pt>
                <c:pt idx="16">
                  <c:v>Big Data</c:v>
                </c:pt>
                <c:pt idx="17">
                  <c:v>Mathematics</c:v>
                </c:pt>
                <c:pt idx="18">
                  <c:v>ML Modelling</c:v>
                </c:pt>
                <c:pt idx="19">
                  <c:v>Statistics</c:v>
                </c:pt>
                <c:pt idx="20">
                  <c:v>Big Data</c:v>
                </c:pt>
                <c:pt idx="21">
                  <c:v>Data Wrangling</c:v>
                </c:pt>
                <c:pt idx="22">
                  <c:v>Mathematics</c:v>
                </c:pt>
                <c:pt idx="23">
                  <c:v>Programming</c:v>
                </c:pt>
                <c:pt idx="24">
                  <c:v>Visualizations</c:v>
                </c:pt>
                <c:pt idx="25">
                  <c:v>Business</c:v>
                </c:pt>
                <c:pt idx="26">
                  <c:v>Database</c:v>
                </c:pt>
                <c:pt idx="27">
                  <c:v>Programming</c:v>
                </c:pt>
                <c:pt idx="28">
                  <c:v>Mathematics</c:v>
                </c:pt>
                <c:pt idx="29">
                  <c:v>Database</c:v>
                </c:pt>
                <c:pt idx="30">
                  <c:v>Visualization</c:v>
                </c:pt>
                <c:pt idx="31">
                  <c:v>Big Data</c:v>
                </c:pt>
                <c:pt idx="32">
                  <c:v>ML Modelling</c:v>
                </c:pt>
                <c:pt idx="33">
                  <c:v>Business</c:v>
                </c:pt>
                <c:pt idx="34">
                  <c:v>Data Wrangling</c:v>
                </c:pt>
                <c:pt idx="35">
                  <c:v>Statistics</c:v>
                </c:pt>
              </c:strCache>
            </c:strRef>
          </c:cat>
          <c:val>
            <c:numRef>
              <c:f>Bentuk2!$M$3:$AV$3</c:f>
              <c:numCache>
                <c:formatCode>General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0.9</c:v>
                </c:pt>
                <c:pt idx="10">
                  <c:v>0.85</c:v>
                </c:pt>
                <c:pt idx="11">
                  <c:v>0.8</c:v>
                </c:pt>
                <c:pt idx="12">
                  <c:v>0.75</c:v>
                </c:pt>
                <c:pt idx="13">
                  <c:v>0.25</c:v>
                </c:pt>
                <c:pt idx="14">
                  <c:v>0.2</c:v>
                </c:pt>
                <c:pt idx="15">
                  <c:v>0.2</c:v>
                </c:pt>
                <c:pt idx="16">
                  <c:v>9.9999999999999992E-2</c:v>
                </c:pt>
                <c:pt idx="17">
                  <c:v>0.1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9C-4D64-B7A5-3B13089043FC}"/>
            </c:ext>
          </c:extLst>
        </c:ser>
        <c:ser>
          <c:idx val="2"/>
          <c:order val="2"/>
          <c:tx>
            <c:strRef>
              <c:f>Bentuk2!$L$4</c:f>
              <c:strCache>
                <c:ptCount val="1"/>
                <c:pt idx="0">
                  <c:v>Data Scientist</c:v>
                </c:pt>
              </c:strCache>
            </c:strRef>
          </c:tx>
          <c:spPr>
            <a:solidFill>
              <a:srgbClr val="00B050"/>
            </a:solidFill>
          </c:spPr>
          <c:cat>
            <c:strRef>
              <c:f>Bentuk2!$M$1:$AV$1</c:f>
              <c:strCache>
                <c:ptCount val="36"/>
                <c:pt idx="0">
                  <c:v>Database</c:v>
                </c:pt>
                <c:pt idx="1">
                  <c:v>Big Data</c:v>
                </c:pt>
                <c:pt idx="2">
                  <c:v>Programming</c:v>
                </c:pt>
                <c:pt idx="3">
                  <c:v>Business</c:v>
                </c:pt>
                <c:pt idx="4">
                  <c:v>Data Wrangling</c:v>
                </c:pt>
                <c:pt idx="5">
                  <c:v>Mathematics</c:v>
                </c:pt>
                <c:pt idx="6">
                  <c:v>ML Modelling</c:v>
                </c:pt>
                <c:pt idx="7">
                  <c:v>Visualization</c:v>
                </c:pt>
                <c:pt idx="8">
                  <c:v>Statistics</c:v>
                </c:pt>
                <c:pt idx="9">
                  <c:v>Business</c:v>
                </c:pt>
                <c:pt idx="10">
                  <c:v>Visualization</c:v>
                </c:pt>
                <c:pt idx="11">
                  <c:v>Data Wrangling</c:v>
                </c:pt>
                <c:pt idx="12">
                  <c:v>Statistics</c:v>
                </c:pt>
                <c:pt idx="13">
                  <c:v>Programming</c:v>
                </c:pt>
                <c:pt idx="14">
                  <c:v>ML Modelling</c:v>
                </c:pt>
                <c:pt idx="15">
                  <c:v>Database</c:v>
                </c:pt>
                <c:pt idx="16">
                  <c:v>Big Data</c:v>
                </c:pt>
                <c:pt idx="17">
                  <c:v>Mathematics</c:v>
                </c:pt>
                <c:pt idx="18">
                  <c:v>ML Modelling</c:v>
                </c:pt>
                <c:pt idx="19">
                  <c:v>Statistics</c:v>
                </c:pt>
                <c:pt idx="20">
                  <c:v>Big Data</c:v>
                </c:pt>
                <c:pt idx="21">
                  <c:v>Data Wrangling</c:v>
                </c:pt>
                <c:pt idx="22">
                  <c:v>Mathematics</c:v>
                </c:pt>
                <c:pt idx="23">
                  <c:v>Programming</c:v>
                </c:pt>
                <c:pt idx="24">
                  <c:v>Visualizations</c:v>
                </c:pt>
                <c:pt idx="25">
                  <c:v>Business</c:v>
                </c:pt>
                <c:pt idx="26">
                  <c:v>Database</c:v>
                </c:pt>
                <c:pt idx="27">
                  <c:v>Programming</c:v>
                </c:pt>
                <c:pt idx="28">
                  <c:v>Mathematics</c:v>
                </c:pt>
                <c:pt idx="29">
                  <c:v>Database</c:v>
                </c:pt>
                <c:pt idx="30">
                  <c:v>Visualization</c:v>
                </c:pt>
                <c:pt idx="31">
                  <c:v>Big Data</c:v>
                </c:pt>
                <c:pt idx="32">
                  <c:v>ML Modelling</c:v>
                </c:pt>
                <c:pt idx="33">
                  <c:v>Business</c:v>
                </c:pt>
                <c:pt idx="34">
                  <c:v>Data Wrangling</c:v>
                </c:pt>
                <c:pt idx="35">
                  <c:v>Statistics</c:v>
                </c:pt>
              </c:strCache>
            </c:strRef>
          </c:cat>
          <c:val>
            <c:numRef>
              <c:f>Bentuk2!$M$4:$AV$4</c:f>
              <c:numCache>
                <c:formatCode>General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4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0.9</c:v>
                </c:pt>
                <c:pt idx="19">
                  <c:v>0.75</c:v>
                </c:pt>
                <c:pt idx="20">
                  <c:v>0.7</c:v>
                </c:pt>
                <c:pt idx="21">
                  <c:v>0.55000000000000004</c:v>
                </c:pt>
                <c:pt idx="22">
                  <c:v>0.5</c:v>
                </c:pt>
                <c:pt idx="23">
                  <c:v>0.45</c:v>
                </c:pt>
                <c:pt idx="24">
                  <c:v>0.4</c:v>
                </c:pt>
                <c:pt idx="25">
                  <c:v>0.4</c:v>
                </c:pt>
                <c:pt idx="26">
                  <c:v>0.2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09C-4D64-B7A5-3B13089043FC}"/>
            </c:ext>
          </c:extLst>
        </c:ser>
        <c:ser>
          <c:idx val="3"/>
          <c:order val="3"/>
          <c:tx>
            <c:strRef>
              <c:f>Bentuk2!$L$5</c:f>
              <c:strCache>
                <c:ptCount val="1"/>
                <c:pt idx="0">
                  <c:v>Programmer</c:v>
                </c:pt>
              </c:strCache>
            </c:strRef>
          </c:tx>
          <c:spPr>
            <a:solidFill>
              <a:srgbClr val="FFC000"/>
            </a:solidFill>
          </c:spPr>
          <c:cat>
            <c:strRef>
              <c:f>Bentuk2!$M$1:$AV$1</c:f>
              <c:strCache>
                <c:ptCount val="36"/>
                <c:pt idx="0">
                  <c:v>Database</c:v>
                </c:pt>
                <c:pt idx="1">
                  <c:v>Big Data</c:v>
                </c:pt>
                <c:pt idx="2">
                  <c:v>Programming</c:v>
                </c:pt>
                <c:pt idx="3">
                  <c:v>Business</c:v>
                </c:pt>
                <c:pt idx="4">
                  <c:v>Data Wrangling</c:v>
                </c:pt>
                <c:pt idx="5">
                  <c:v>Mathematics</c:v>
                </c:pt>
                <c:pt idx="6">
                  <c:v>ML Modelling</c:v>
                </c:pt>
                <c:pt idx="7">
                  <c:v>Visualization</c:v>
                </c:pt>
                <c:pt idx="8">
                  <c:v>Statistics</c:v>
                </c:pt>
                <c:pt idx="9">
                  <c:v>Business</c:v>
                </c:pt>
                <c:pt idx="10">
                  <c:v>Visualization</c:v>
                </c:pt>
                <c:pt idx="11">
                  <c:v>Data Wrangling</c:v>
                </c:pt>
                <c:pt idx="12">
                  <c:v>Statistics</c:v>
                </c:pt>
                <c:pt idx="13">
                  <c:v>Programming</c:v>
                </c:pt>
                <c:pt idx="14">
                  <c:v>ML Modelling</c:v>
                </c:pt>
                <c:pt idx="15">
                  <c:v>Database</c:v>
                </c:pt>
                <c:pt idx="16">
                  <c:v>Big Data</c:v>
                </c:pt>
                <c:pt idx="17">
                  <c:v>Mathematics</c:v>
                </c:pt>
                <c:pt idx="18">
                  <c:v>ML Modelling</c:v>
                </c:pt>
                <c:pt idx="19">
                  <c:v>Statistics</c:v>
                </c:pt>
                <c:pt idx="20">
                  <c:v>Big Data</c:v>
                </c:pt>
                <c:pt idx="21">
                  <c:v>Data Wrangling</c:v>
                </c:pt>
                <c:pt idx="22">
                  <c:v>Mathematics</c:v>
                </c:pt>
                <c:pt idx="23">
                  <c:v>Programming</c:v>
                </c:pt>
                <c:pt idx="24">
                  <c:v>Visualizations</c:v>
                </c:pt>
                <c:pt idx="25">
                  <c:v>Business</c:v>
                </c:pt>
                <c:pt idx="26">
                  <c:v>Database</c:v>
                </c:pt>
                <c:pt idx="27">
                  <c:v>Programming</c:v>
                </c:pt>
                <c:pt idx="28">
                  <c:v>Mathematics</c:v>
                </c:pt>
                <c:pt idx="29">
                  <c:v>Database</c:v>
                </c:pt>
                <c:pt idx="30">
                  <c:v>Visualization</c:v>
                </c:pt>
                <c:pt idx="31">
                  <c:v>Big Data</c:v>
                </c:pt>
                <c:pt idx="32">
                  <c:v>ML Modelling</c:v>
                </c:pt>
                <c:pt idx="33">
                  <c:v>Business</c:v>
                </c:pt>
                <c:pt idx="34">
                  <c:v>Data Wrangling</c:v>
                </c:pt>
                <c:pt idx="35">
                  <c:v>Statistics</c:v>
                </c:pt>
              </c:strCache>
            </c:strRef>
          </c:cat>
          <c:val>
            <c:numRef>
              <c:f>Bentuk2!$M$5:$AV$5</c:f>
              <c:numCache>
                <c:formatCode>General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4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0.9</c:v>
                </c:pt>
                <c:pt idx="28">
                  <c:v>0.65</c:v>
                </c:pt>
                <c:pt idx="29">
                  <c:v>0.4</c:v>
                </c:pt>
                <c:pt idx="30">
                  <c:v>0.25</c:v>
                </c:pt>
                <c:pt idx="31">
                  <c:v>0.1</c:v>
                </c:pt>
                <c:pt idx="32">
                  <c:v>0.1</c:v>
                </c:pt>
                <c:pt idx="33">
                  <c:v>0.1</c:v>
                </c:pt>
                <c:pt idx="34">
                  <c:v>0</c:v>
                </c:pt>
                <c:pt idx="3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09C-4D64-B7A5-3B13089043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0943360"/>
        <c:axId val="250944896"/>
      </c:radarChart>
      <c:catAx>
        <c:axId val="250943360"/>
        <c:scaling>
          <c:orientation val="minMax"/>
        </c:scaling>
        <c:delete val="0"/>
        <c:axPos val="b"/>
        <c:majorGridlines/>
        <c:numFmt formatCode="General" sourceLinked="0"/>
        <c:majorTickMark val="out"/>
        <c:minorTickMark val="none"/>
        <c:tickLblPos val="nextTo"/>
        <c:crossAx val="250944896"/>
        <c:crosses val="autoZero"/>
        <c:auto val="1"/>
        <c:lblAlgn val="ctr"/>
        <c:lblOffset val="100"/>
        <c:noMultiLvlLbl val="0"/>
      </c:catAx>
      <c:valAx>
        <c:axId val="250944896"/>
        <c:scaling>
          <c:orientation val="minMax"/>
        </c:scaling>
        <c:delete val="0"/>
        <c:axPos val="l"/>
        <c:majorGridlines/>
        <c:numFmt formatCode="General" sourceLinked="1"/>
        <c:majorTickMark val="cross"/>
        <c:minorTickMark val="none"/>
        <c:tickLblPos val="nextTo"/>
        <c:crossAx val="250943360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1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05DD21-09B0-454B-B38E-E4FFD17202EC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AU"/>
        </a:p>
      </dgm:t>
    </dgm:pt>
    <dgm:pt modelId="{D9886B9C-2E3B-4624-8C1E-CF449EFB6C1E}">
      <dgm:prSet phldrT="[Text]"/>
      <dgm:spPr/>
      <dgm:t>
        <a:bodyPr/>
        <a:lstStyle/>
        <a:p>
          <a:r>
            <a:rPr lang="en-AU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DATA</a:t>
          </a:r>
        </a:p>
      </dgm:t>
    </dgm:pt>
    <dgm:pt modelId="{E6ADC22D-406D-4EE4-A324-EBDC4E03DB77}" type="parTrans" cxnId="{7FCCE4B5-07E9-485F-8046-F4669BA927D9}">
      <dgm:prSet/>
      <dgm:spPr/>
      <dgm:t>
        <a:bodyPr/>
        <a:lstStyle/>
        <a:p>
          <a:endParaRPr lang="en-AU"/>
        </a:p>
      </dgm:t>
    </dgm:pt>
    <dgm:pt modelId="{8E9413DD-BFD3-4E55-B256-466EB0B649D1}" type="sibTrans" cxnId="{7FCCE4B5-07E9-485F-8046-F4669BA927D9}">
      <dgm:prSet/>
      <dgm:spPr/>
      <dgm:t>
        <a:bodyPr/>
        <a:lstStyle/>
        <a:p>
          <a:endParaRPr lang="en-AU"/>
        </a:p>
      </dgm:t>
    </dgm:pt>
    <dgm:pt modelId="{9405AD21-9B14-4E4F-8DA3-4C47C91A7697}">
      <dgm:prSet phldrT="[Text]"/>
      <dgm:spPr/>
      <dgm:t>
        <a:bodyPr/>
        <a:lstStyle/>
        <a:p>
          <a:r>
            <a:rPr lang="en-AU" b="1" cap="none" spc="0" dirty="0" err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Militer</a:t>
          </a:r>
          <a:endParaRPr lang="en-AU" b="1" cap="none" spc="0" dirty="0">
            <a:ln w="9525">
              <a:solidFill>
                <a:schemeClr val="bg1"/>
              </a:solidFill>
              <a:prstDash val="solid"/>
            </a:ln>
            <a:solidFill>
              <a:schemeClr val="tx1"/>
            </a:solidFill>
            <a:effectLst>
              <a:outerShdw blurRad="12700" dist="38100" dir="2700000" algn="tl" rotWithShape="0">
                <a:schemeClr val="bg1">
                  <a:lumMod val="50000"/>
                </a:schemeClr>
              </a:outerShdw>
            </a:effectLst>
          </a:endParaRPr>
        </a:p>
      </dgm:t>
    </dgm:pt>
    <dgm:pt modelId="{FC035D80-8751-4A34-950D-1C7AE25B1F51}" type="parTrans" cxnId="{27A2D281-3695-4AEE-9E92-55F5C68B8C82}">
      <dgm:prSet/>
      <dgm:spPr/>
      <dgm:t>
        <a:bodyPr/>
        <a:lstStyle/>
        <a:p>
          <a:endParaRPr lang="en-AU"/>
        </a:p>
      </dgm:t>
    </dgm:pt>
    <dgm:pt modelId="{47E2B5E3-8D69-4002-8382-A18459D1E193}" type="sibTrans" cxnId="{27A2D281-3695-4AEE-9E92-55F5C68B8C82}">
      <dgm:prSet/>
      <dgm:spPr/>
      <dgm:t>
        <a:bodyPr/>
        <a:lstStyle/>
        <a:p>
          <a:endParaRPr lang="en-AU"/>
        </a:p>
      </dgm:t>
    </dgm:pt>
    <dgm:pt modelId="{EAFF8731-F23E-4057-8EAB-0BACE6E28EB0}">
      <dgm:prSet phldrT="[Text]" custT="1"/>
      <dgm:spPr/>
      <dgm:t>
        <a:bodyPr/>
        <a:lstStyle/>
        <a:p>
          <a:r>
            <a:rPr lang="en-AU" sz="2100" b="1" cap="none" spc="0" dirty="0" err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</a:rPr>
            <a:t>Keuangan</a:t>
          </a:r>
          <a:endParaRPr lang="en-AU" sz="2100" b="1" cap="none" spc="0" dirty="0">
            <a:ln w="9525">
              <a:solidFill>
                <a:schemeClr val="bg1"/>
              </a:solidFill>
              <a:prstDash val="solid"/>
            </a:ln>
            <a:solidFill>
              <a:schemeClr val="tx1"/>
            </a:solidFill>
            <a:effectLst>
              <a:outerShdw blurRad="12700" dist="38100" dir="2700000" algn="tl" rotWithShape="0">
                <a:schemeClr val="accent4">
                  <a:lumMod val="40000"/>
                  <a:lumOff val="60000"/>
                </a:schemeClr>
              </a:outerShdw>
            </a:effectLst>
          </a:endParaRPr>
        </a:p>
      </dgm:t>
    </dgm:pt>
    <dgm:pt modelId="{3F26A975-C655-40B8-8565-56241A9DF31E}" type="parTrans" cxnId="{4078914D-A5B8-45D3-BFC1-148D81AFBDEA}">
      <dgm:prSet/>
      <dgm:spPr/>
      <dgm:t>
        <a:bodyPr/>
        <a:lstStyle/>
        <a:p>
          <a:endParaRPr lang="en-AU"/>
        </a:p>
      </dgm:t>
    </dgm:pt>
    <dgm:pt modelId="{48F854B5-0019-4C89-B07B-B63ACD1C929B}" type="sibTrans" cxnId="{4078914D-A5B8-45D3-BFC1-148D81AFBDEA}">
      <dgm:prSet/>
      <dgm:spPr/>
      <dgm:t>
        <a:bodyPr/>
        <a:lstStyle/>
        <a:p>
          <a:endParaRPr lang="en-AU"/>
        </a:p>
      </dgm:t>
    </dgm:pt>
    <dgm:pt modelId="{3B590F5E-5125-444F-8BC1-BCF19DF5ED20}">
      <dgm:prSet phldrT="[Text]" custT="1"/>
      <dgm:spPr/>
      <dgm:t>
        <a:bodyPr/>
        <a:lstStyle/>
        <a:p>
          <a:r>
            <a:rPr lang="en-AU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Retail</a:t>
          </a:r>
        </a:p>
      </dgm:t>
    </dgm:pt>
    <dgm:pt modelId="{9A016750-9EED-4A1E-A399-9B8F40FD8F45}" type="parTrans" cxnId="{54A2F5FB-3B95-487D-BE70-AC12BBB9F9F7}">
      <dgm:prSet/>
      <dgm:spPr/>
      <dgm:t>
        <a:bodyPr/>
        <a:lstStyle/>
        <a:p>
          <a:endParaRPr lang="en-AU"/>
        </a:p>
      </dgm:t>
    </dgm:pt>
    <dgm:pt modelId="{946E47C6-ADEA-4EF8-8FBA-A22582C73201}" type="sibTrans" cxnId="{54A2F5FB-3B95-487D-BE70-AC12BBB9F9F7}">
      <dgm:prSet/>
      <dgm:spPr/>
      <dgm:t>
        <a:bodyPr/>
        <a:lstStyle/>
        <a:p>
          <a:endParaRPr lang="en-AU"/>
        </a:p>
      </dgm:t>
    </dgm:pt>
    <dgm:pt modelId="{6453B355-C40E-42A3-A150-F84FD1AD9E44}">
      <dgm:prSet phldrT="[Text]" custT="1"/>
      <dgm:spPr/>
      <dgm:t>
        <a:bodyPr/>
        <a:lstStyle/>
        <a:p>
          <a:r>
            <a:rPr lang="en-AU" sz="1600" b="1" cap="none" spc="0" dirty="0" err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Transportasi</a:t>
          </a:r>
          <a:r>
            <a:rPr lang="en-AU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 &amp; </a:t>
          </a:r>
          <a:r>
            <a:rPr lang="en-AU" sz="1600" b="1" cap="none" spc="0" dirty="0" err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Akomodasi</a:t>
          </a:r>
          <a:endParaRPr lang="en-AU" sz="1600" b="1" cap="none" spc="0" dirty="0">
            <a:ln w="9525">
              <a:solidFill>
                <a:schemeClr val="bg1"/>
              </a:solidFill>
              <a:prstDash val="solid"/>
            </a:ln>
            <a:solidFill>
              <a:schemeClr val="tx1"/>
            </a:solidFill>
            <a:effectLst>
              <a:outerShdw blurRad="12700" dist="38100" dir="2700000" algn="tl" rotWithShape="0">
                <a:schemeClr val="bg1">
                  <a:lumMod val="50000"/>
                </a:schemeClr>
              </a:outerShdw>
            </a:effectLst>
          </a:endParaRPr>
        </a:p>
      </dgm:t>
    </dgm:pt>
    <dgm:pt modelId="{636FF808-8905-4CDB-8563-BC8E8EB99F93}" type="parTrans" cxnId="{26712490-6497-480E-9E60-CC421253FD87}">
      <dgm:prSet/>
      <dgm:spPr/>
      <dgm:t>
        <a:bodyPr/>
        <a:lstStyle/>
        <a:p>
          <a:endParaRPr lang="en-AU"/>
        </a:p>
      </dgm:t>
    </dgm:pt>
    <dgm:pt modelId="{06D3035B-95D4-44E6-ABE2-E2BDE4467A88}" type="sibTrans" cxnId="{26712490-6497-480E-9E60-CC421253FD87}">
      <dgm:prSet/>
      <dgm:spPr/>
      <dgm:t>
        <a:bodyPr/>
        <a:lstStyle/>
        <a:p>
          <a:endParaRPr lang="en-AU"/>
        </a:p>
      </dgm:t>
    </dgm:pt>
    <dgm:pt modelId="{8D3F0B62-2371-483B-859E-609FC5C2DC29}">
      <dgm:prSet phldrT="[Text]" custT="1"/>
      <dgm:spPr/>
      <dgm:t>
        <a:bodyPr/>
        <a:lstStyle/>
        <a:p>
          <a:r>
            <a:rPr lang="en-AU" sz="2400" b="1" cap="none" spc="0" dirty="0" err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Industri</a:t>
          </a:r>
          <a:r>
            <a:rPr lang="en-AU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 IT</a:t>
          </a:r>
        </a:p>
      </dgm:t>
    </dgm:pt>
    <dgm:pt modelId="{A4F87F66-4453-4E88-9966-EF2368C6025A}" type="parTrans" cxnId="{D3941517-CA9D-4439-ABE0-DE96392CF311}">
      <dgm:prSet/>
      <dgm:spPr/>
      <dgm:t>
        <a:bodyPr/>
        <a:lstStyle/>
        <a:p>
          <a:endParaRPr lang="en-AU"/>
        </a:p>
      </dgm:t>
    </dgm:pt>
    <dgm:pt modelId="{5C13AFD3-3FD8-46AD-B590-73943EE311EF}" type="sibTrans" cxnId="{D3941517-CA9D-4439-ABE0-DE96392CF311}">
      <dgm:prSet/>
      <dgm:spPr/>
      <dgm:t>
        <a:bodyPr/>
        <a:lstStyle/>
        <a:p>
          <a:endParaRPr lang="en-AU"/>
        </a:p>
      </dgm:t>
    </dgm:pt>
    <dgm:pt modelId="{F1DE4750-AE85-4D99-832B-7E76BF3A072A}" type="pres">
      <dgm:prSet presAssocID="{5705DD21-09B0-454B-B38E-E4FFD17202E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AB31664-DA8B-4954-B423-64D3ED9A1573}" type="pres">
      <dgm:prSet presAssocID="{D9886B9C-2E3B-4624-8C1E-CF449EFB6C1E}" presName="centerShape" presStyleLbl="node0" presStyleIdx="0" presStyleCnt="1"/>
      <dgm:spPr/>
    </dgm:pt>
    <dgm:pt modelId="{FCAF32D1-FA58-4190-930E-24FB2766E0CA}" type="pres">
      <dgm:prSet presAssocID="{FC035D80-8751-4A34-950D-1C7AE25B1F51}" presName="parTrans" presStyleLbl="sibTrans2D1" presStyleIdx="0" presStyleCnt="5"/>
      <dgm:spPr/>
    </dgm:pt>
    <dgm:pt modelId="{ABF2CDA2-FA7B-48BE-AF73-D3E47772B42B}" type="pres">
      <dgm:prSet presAssocID="{FC035D80-8751-4A34-950D-1C7AE25B1F51}" presName="connectorText" presStyleLbl="sibTrans2D1" presStyleIdx="0" presStyleCnt="5"/>
      <dgm:spPr/>
    </dgm:pt>
    <dgm:pt modelId="{9BC1A464-AC4F-4226-B741-6527BE6CB05D}" type="pres">
      <dgm:prSet presAssocID="{9405AD21-9B14-4E4F-8DA3-4C47C91A7697}" presName="node" presStyleLbl="node1" presStyleIdx="0" presStyleCnt="5">
        <dgm:presLayoutVars>
          <dgm:bulletEnabled val="1"/>
        </dgm:presLayoutVars>
      </dgm:prSet>
      <dgm:spPr/>
    </dgm:pt>
    <dgm:pt modelId="{909547F4-CAC1-406D-B1D8-3C6AF17551D6}" type="pres">
      <dgm:prSet presAssocID="{3F26A975-C655-40B8-8565-56241A9DF31E}" presName="parTrans" presStyleLbl="sibTrans2D1" presStyleIdx="1" presStyleCnt="5"/>
      <dgm:spPr/>
    </dgm:pt>
    <dgm:pt modelId="{AFD03AF4-4B35-4DD4-9527-41E8B1353CC3}" type="pres">
      <dgm:prSet presAssocID="{3F26A975-C655-40B8-8565-56241A9DF31E}" presName="connectorText" presStyleLbl="sibTrans2D1" presStyleIdx="1" presStyleCnt="5"/>
      <dgm:spPr/>
    </dgm:pt>
    <dgm:pt modelId="{381EA589-F87A-4292-9257-61CC757F56B9}" type="pres">
      <dgm:prSet presAssocID="{EAFF8731-F23E-4057-8EAB-0BACE6E28EB0}" presName="node" presStyleLbl="node1" presStyleIdx="1" presStyleCnt="5">
        <dgm:presLayoutVars>
          <dgm:bulletEnabled val="1"/>
        </dgm:presLayoutVars>
      </dgm:prSet>
      <dgm:spPr/>
    </dgm:pt>
    <dgm:pt modelId="{ABC4AD0B-9274-4DD0-AC51-756784DF08AE}" type="pres">
      <dgm:prSet presAssocID="{9A016750-9EED-4A1E-A399-9B8F40FD8F45}" presName="parTrans" presStyleLbl="sibTrans2D1" presStyleIdx="2" presStyleCnt="5"/>
      <dgm:spPr/>
    </dgm:pt>
    <dgm:pt modelId="{CD41E933-7D8F-4B1B-8DDA-81D81A1233B9}" type="pres">
      <dgm:prSet presAssocID="{9A016750-9EED-4A1E-A399-9B8F40FD8F45}" presName="connectorText" presStyleLbl="sibTrans2D1" presStyleIdx="2" presStyleCnt="5"/>
      <dgm:spPr/>
    </dgm:pt>
    <dgm:pt modelId="{8A5E4EE1-7A2F-474B-93C7-A98F91727C8B}" type="pres">
      <dgm:prSet presAssocID="{3B590F5E-5125-444F-8BC1-BCF19DF5ED20}" presName="node" presStyleLbl="node1" presStyleIdx="2" presStyleCnt="5" custRadScaleRad="93595" custRadScaleInc="16856">
        <dgm:presLayoutVars>
          <dgm:bulletEnabled val="1"/>
        </dgm:presLayoutVars>
      </dgm:prSet>
      <dgm:spPr/>
    </dgm:pt>
    <dgm:pt modelId="{D228BDDC-A29B-431D-A657-DC6309746178}" type="pres">
      <dgm:prSet presAssocID="{636FF808-8905-4CDB-8563-BC8E8EB99F93}" presName="parTrans" presStyleLbl="sibTrans2D1" presStyleIdx="3" presStyleCnt="5"/>
      <dgm:spPr/>
    </dgm:pt>
    <dgm:pt modelId="{C494A40E-DFC8-44BA-8A62-564E8461D831}" type="pres">
      <dgm:prSet presAssocID="{636FF808-8905-4CDB-8563-BC8E8EB99F93}" presName="connectorText" presStyleLbl="sibTrans2D1" presStyleIdx="3" presStyleCnt="5"/>
      <dgm:spPr/>
    </dgm:pt>
    <dgm:pt modelId="{08F97132-5A19-4EED-B8EC-51F52C34C5B5}" type="pres">
      <dgm:prSet presAssocID="{6453B355-C40E-42A3-A150-F84FD1AD9E44}" presName="node" presStyleLbl="node1" presStyleIdx="3" presStyleCnt="5" custRadScaleRad="93595" custRadScaleInc="-16856">
        <dgm:presLayoutVars>
          <dgm:bulletEnabled val="1"/>
        </dgm:presLayoutVars>
      </dgm:prSet>
      <dgm:spPr/>
    </dgm:pt>
    <dgm:pt modelId="{8EE8D820-4EB2-4507-AD43-060EFE1600FB}" type="pres">
      <dgm:prSet presAssocID="{A4F87F66-4453-4E88-9966-EF2368C6025A}" presName="parTrans" presStyleLbl="sibTrans2D1" presStyleIdx="4" presStyleCnt="5"/>
      <dgm:spPr/>
    </dgm:pt>
    <dgm:pt modelId="{0CCB4AB0-3200-4137-9DD0-9B060E53E24F}" type="pres">
      <dgm:prSet presAssocID="{A4F87F66-4453-4E88-9966-EF2368C6025A}" presName="connectorText" presStyleLbl="sibTrans2D1" presStyleIdx="4" presStyleCnt="5"/>
      <dgm:spPr/>
    </dgm:pt>
    <dgm:pt modelId="{D48C0C92-7373-4826-BF6F-D3878752ACE5}" type="pres">
      <dgm:prSet presAssocID="{8D3F0B62-2371-483B-859E-609FC5C2DC29}" presName="node" presStyleLbl="node1" presStyleIdx="4" presStyleCnt="5">
        <dgm:presLayoutVars>
          <dgm:bulletEnabled val="1"/>
        </dgm:presLayoutVars>
      </dgm:prSet>
      <dgm:spPr/>
    </dgm:pt>
  </dgm:ptLst>
  <dgm:cxnLst>
    <dgm:cxn modelId="{82944C00-1D1A-4709-A726-41FDA7CB0F37}" type="presOf" srcId="{A4F87F66-4453-4E88-9966-EF2368C6025A}" destId="{0CCB4AB0-3200-4137-9DD0-9B060E53E24F}" srcOrd="1" destOrd="0" presId="urn:microsoft.com/office/officeart/2005/8/layout/radial5"/>
    <dgm:cxn modelId="{D3941517-CA9D-4439-ABE0-DE96392CF311}" srcId="{D9886B9C-2E3B-4624-8C1E-CF449EFB6C1E}" destId="{8D3F0B62-2371-483B-859E-609FC5C2DC29}" srcOrd="4" destOrd="0" parTransId="{A4F87F66-4453-4E88-9966-EF2368C6025A}" sibTransId="{5C13AFD3-3FD8-46AD-B590-73943EE311EF}"/>
    <dgm:cxn modelId="{A479232A-E526-4E01-A22D-2170F471D1A0}" type="presOf" srcId="{D9886B9C-2E3B-4624-8C1E-CF449EFB6C1E}" destId="{2AB31664-DA8B-4954-B423-64D3ED9A1573}" srcOrd="0" destOrd="0" presId="urn:microsoft.com/office/officeart/2005/8/layout/radial5"/>
    <dgm:cxn modelId="{D2F8E33E-6568-42B0-B4FC-ED83D4726BF8}" type="presOf" srcId="{FC035D80-8751-4A34-950D-1C7AE25B1F51}" destId="{ABF2CDA2-FA7B-48BE-AF73-D3E47772B42B}" srcOrd="1" destOrd="0" presId="urn:microsoft.com/office/officeart/2005/8/layout/radial5"/>
    <dgm:cxn modelId="{4078914D-A5B8-45D3-BFC1-148D81AFBDEA}" srcId="{D9886B9C-2E3B-4624-8C1E-CF449EFB6C1E}" destId="{EAFF8731-F23E-4057-8EAB-0BACE6E28EB0}" srcOrd="1" destOrd="0" parTransId="{3F26A975-C655-40B8-8565-56241A9DF31E}" sibTransId="{48F854B5-0019-4C89-B07B-B63ACD1C929B}"/>
    <dgm:cxn modelId="{605E7A71-DC89-43E1-A50A-FA8148B5028F}" type="presOf" srcId="{3B590F5E-5125-444F-8BC1-BCF19DF5ED20}" destId="{8A5E4EE1-7A2F-474B-93C7-A98F91727C8B}" srcOrd="0" destOrd="0" presId="urn:microsoft.com/office/officeart/2005/8/layout/radial5"/>
    <dgm:cxn modelId="{0B0D7756-8A7E-4352-A718-CEB88BFCBB0F}" type="presOf" srcId="{9A016750-9EED-4A1E-A399-9B8F40FD8F45}" destId="{ABC4AD0B-9274-4DD0-AC51-756784DF08AE}" srcOrd="0" destOrd="0" presId="urn:microsoft.com/office/officeart/2005/8/layout/radial5"/>
    <dgm:cxn modelId="{8CBA3478-31D6-4EFF-8B9B-3CA2C6D69DF9}" type="presOf" srcId="{3F26A975-C655-40B8-8565-56241A9DF31E}" destId="{909547F4-CAC1-406D-B1D8-3C6AF17551D6}" srcOrd="0" destOrd="0" presId="urn:microsoft.com/office/officeart/2005/8/layout/radial5"/>
    <dgm:cxn modelId="{11869558-490A-4A43-A37E-3D00624D0885}" type="presOf" srcId="{5705DD21-09B0-454B-B38E-E4FFD17202EC}" destId="{F1DE4750-AE85-4D99-832B-7E76BF3A072A}" srcOrd="0" destOrd="0" presId="urn:microsoft.com/office/officeart/2005/8/layout/radial5"/>
    <dgm:cxn modelId="{3C98A97A-CDEA-40B4-AF10-CA38CAE47C8B}" type="presOf" srcId="{6453B355-C40E-42A3-A150-F84FD1AD9E44}" destId="{08F97132-5A19-4EED-B8EC-51F52C34C5B5}" srcOrd="0" destOrd="0" presId="urn:microsoft.com/office/officeart/2005/8/layout/radial5"/>
    <dgm:cxn modelId="{27A2D281-3695-4AEE-9E92-55F5C68B8C82}" srcId="{D9886B9C-2E3B-4624-8C1E-CF449EFB6C1E}" destId="{9405AD21-9B14-4E4F-8DA3-4C47C91A7697}" srcOrd="0" destOrd="0" parTransId="{FC035D80-8751-4A34-950D-1C7AE25B1F51}" sibTransId="{47E2B5E3-8D69-4002-8382-A18459D1E193}"/>
    <dgm:cxn modelId="{EF35BA87-0D29-4A36-9823-95431045A406}" type="presOf" srcId="{FC035D80-8751-4A34-950D-1C7AE25B1F51}" destId="{FCAF32D1-FA58-4190-930E-24FB2766E0CA}" srcOrd="0" destOrd="0" presId="urn:microsoft.com/office/officeart/2005/8/layout/radial5"/>
    <dgm:cxn modelId="{26712490-6497-480E-9E60-CC421253FD87}" srcId="{D9886B9C-2E3B-4624-8C1E-CF449EFB6C1E}" destId="{6453B355-C40E-42A3-A150-F84FD1AD9E44}" srcOrd="3" destOrd="0" parTransId="{636FF808-8905-4CDB-8563-BC8E8EB99F93}" sibTransId="{06D3035B-95D4-44E6-ABE2-E2BDE4467A88}"/>
    <dgm:cxn modelId="{DCFF8399-C119-4701-AE8D-8FB62787EFBE}" type="presOf" srcId="{3F26A975-C655-40B8-8565-56241A9DF31E}" destId="{AFD03AF4-4B35-4DD4-9527-41E8B1353CC3}" srcOrd="1" destOrd="0" presId="urn:microsoft.com/office/officeart/2005/8/layout/radial5"/>
    <dgm:cxn modelId="{473B699A-4937-4972-A8F1-AC1870409F58}" type="presOf" srcId="{A4F87F66-4453-4E88-9966-EF2368C6025A}" destId="{8EE8D820-4EB2-4507-AD43-060EFE1600FB}" srcOrd="0" destOrd="0" presId="urn:microsoft.com/office/officeart/2005/8/layout/radial5"/>
    <dgm:cxn modelId="{394BC69A-651B-497E-B450-2107D957C6E2}" type="presOf" srcId="{636FF808-8905-4CDB-8563-BC8E8EB99F93}" destId="{C494A40E-DFC8-44BA-8A62-564E8461D831}" srcOrd="1" destOrd="0" presId="urn:microsoft.com/office/officeart/2005/8/layout/radial5"/>
    <dgm:cxn modelId="{7FCCE4B5-07E9-485F-8046-F4669BA927D9}" srcId="{5705DD21-09B0-454B-B38E-E4FFD17202EC}" destId="{D9886B9C-2E3B-4624-8C1E-CF449EFB6C1E}" srcOrd="0" destOrd="0" parTransId="{E6ADC22D-406D-4EE4-A324-EBDC4E03DB77}" sibTransId="{8E9413DD-BFD3-4E55-B256-466EB0B649D1}"/>
    <dgm:cxn modelId="{AF5BEADE-24A0-4F92-9D0F-25EC1455A254}" type="presOf" srcId="{9405AD21-9B14-4E4F-8DA3-4C47C91A7697}" destId="{9BC1A464-AC4F-4226-B741-6527BE6CB05D}" srcOrd="0" destOrd="0" presId="urn:microsoft.com/office/officeart/2005/8/layout/radial5"/>
    <dgm:cxn modelId="{CA1BE1E0-0AD2-4D8D-9966-F24D558163D1}" type="presOf" srcId="{8D3F0B62-2371-483B-859E-609FC5C2DC29}" destId="{D48C0C92-7373-4826-BF6F-D3878752ACE5}" srcOrd="0" destOrd="0" presId="urn:microsoft.com/office/officeart/2005/8/layout/radial5"/>
    <dgm:cxn modelId="{BDFA21E5-C06A-4BF1-AB5C-4485CC3B7CFC}" type="presOf" srcId="{EAFF8731-F23E-4057-8EAB-0BACE6E28EB0}" destId="{381EA589-F87A-4292-9257-61CC757F56B9}" srcOrd="0" destOrd="0" presId="urn:microsoft.com/office/officeart/2005/8/layout/radial5"/>
    <dgm:cxn modelId="{EA49F9E8-4A7C-437F-BBF0-96F926E365C0}" type="presOf" srcId="{636FF808-8905-4CDB-8563-BC8E8EB99F93}" destId="{D228BDDC-A29B-431D-A657-DC6309746178}" srcOrd="0" destOrd="0" presId="urn:microsoft.com/office/officeart/2005/8/layout/radial5"/>
    <dgm:cxn modelId="{92C10FF2-878B-4234-9827-98D5BBF23CC8}" type="presOf" srcId="{9A016750-9EED-4A1E-A399-9B8F40FD8F45}" destId="{CD41E933-7D8F-4B1B-8DDA-81D81A1233B9}" srcOrd="1" destOrd="0" presId="urn:microsoft.com/office/officeart/2005/8/layout/radial5"/>
    <dgm:cxn modelId="{54A2F5FB-3B95-487D-BE70-AC12BBB9F9F7}" srcId="{D9886B9C-2E3B-4624-8C1E-CF449EFB6C1E}" destId="{3B590F5E-5125-444F-8BC1-BCF19DF5ED20}" srcOrd="2" destOrd="0" parTransId="{9A016750-9EED-4A1E-A399-9B8F40FD8F45}" sibTransId="{946E47C6-ADEA-4EF8-8FBA-A22582C73201}"/>
    <dgm:cxn modelId="{1A75BE8A-61F3-4DC6-ADD6-9A3276D245A2}" type="presParOf" srcId="{F1DE4750-AE85-4D99-832B-7E76BF3A072A}" destId="{2AB31664-DA8B-4954-B423-64D3ED9A1573}" srcOrd="0" destOrd="0" presId="urn:microsoft.com/office/officeart/2005/8/layout/radial5"/>
    <dgm:cxn modelId="{9BF0EB72-3D27-46EB-B744-DC7E4D44ECA2}" type="presParOf" srcId="{F1DE4750-AE85-4D99-832B-7E76BF3A072A}" destId="{FCAF32D1-FA58-4190-930E-24FB2766E0CA}" srcOrd="1" destOrd="0" presId="urn:microsoft.com/office/officeart/2005/8/layout/radial5"/>
    <dgm:cxn modelId="{D5E2A1EB-EA5F-46C5-8D56-FCC4294B2A59}" type="presParOf" srcId="{FCAF32D1-FA58-4190-930E-24FB2766E0CA}" destId="{ABF2CDA2-FA7B-48BE-AF73-D3E47772B42B}" srcOrd="0" destOrd="0" presId="urn:microsoft.com/office/officeart/2005/8/layout/radial5"/>
    <dgm:cxn modelId="{40CFDE99-9AF3-4877-85B0-900C13F63937}" type="presParOf" srcId="{F1DE4750-AE85-4D99-832B-7E76BF3A072A}" destId="{9BC1A464-AC4F-4226-B741-6527BE6CB05D}" srcOrd="2" destOrd="0" presId="urn:microsoft.com/office/officeart/2005/8/layout/radial5"/>
    <dgm:cxn modelId="{4667666E-38C6-4ED7-A715-07782FF099D6}" type="presParOf" srcId="{F1DE4750-AE85-4D99-832B-7E76BF3A072A}" destId="{909547F4-CAC1-406D-B1D8-3C6AF17551D6}" srcOrd="3" destOrd="0" presId="urn:microsoft.com/office/officeart/2005/8/layout/radial5"/>
    <dgm:cxn modelId="{90BCB2FD-DADA-43EE-89F8-1D87FF01D69E}" type="presParOf" srcId="{909547F4-CAC1-406D-B1D8-3C6AF17551D6}" destId="{AFD03AF4-4B35-4DD4-9527-41E8B1353CC3}" srcOrd="0" destOrd="0" presId="urn:microsoft.com/office/officeart/2005/8/layout/radial5"/>
    <dgm:cxn modelId="{CE7B600D-7C66-42A9-B742-794460B3E09D}" type="presParOf" srcId="{F1DE4750-AE85-4D99-832B-7E76BF3A072A}" destId="{381EA589-F87A-4292-9257-61CC757F56B9}" srcOrd="4" destOrd="0" presId="urn:microsoft.com/office/officeart/2005/8/layout/radial5"/>
    <dgm:cxn modelId="{9C590C7C-123E-4EF6-A425-3B7BC1D3D845}" type="presParOf" srcId="{F1DE4750-AE85-4D99-832B-7E76BF3A072A}" destId="{ABC4AD0B-9274-4DD0-AC51-756784DF08AE}" srcOrd="5" destOrd="0" presId="urn:microsoft.com/office/officeart/2005/8/layout/radial5"/>
    <dgm:cxn modelId="{C9D6F791-4D51-48B6-BD3B-B18A3B7D5480}" type="presParOf" srcId="{ABC4AD0B-9274-4DD0-AC51-756784DF08AE}" destId="{CD41E933-7D8F-4B1B-8DDA-81D81A1233B9}" srcOrd="0" destOrd="0" presId="urn:microsoft.com/office/officeart/2005/8/layout/radial5"/>
    <dgm:cxn modelId="{AB999A1F-E94E-4383-BA93-21F2B54ED552}" type="presParOf" srcId="{F1DE4750-AE85-4D99-832B-7E76BF3A072A}" destId="{8A5E4EE1-7A2F-474B-93C7-A98F91727C8B}" srcOrd="6" destOrd="0" presId="urn:microsoft.com/office/officeart/2005/8/layout/radial5"/>
    <dgm:cxn modelId="{9A304B46-9B0B-4B20-990D-E9DE8BDA1023}" type="presParOf" srcId="{F1DE4750-AE85-4D99-832B-7E76BF3A072A}" destId="{D228BDDC-A29B-431D-A657-DC6309746178}" srcOrd="7" destOrd="0" presId="urn:microsoft.com/office/officeart/2005/8/layout/radial5"/>
    <dgm:cxn modelId="{4B2DA572-B4B3-4F77-AA45-A63297190363}" type="presParOf" srcId="{D228BDDC-A29B-431D-A657-DC6309746178}" destId="{C494A40E-DFC8-44BA-8A62-564E8461D831}" srcOrd="0" destOrd="0" presId="urn:microsoft.com/office/officeart/2005/8/layout/radial5"/>
    <dgm:cxn modelId="{7CB0E6E0-6F30-4EE5-B06B-887FE47AF74E}" type="presParOf" srcId="{F1DE4750-AE85-4D99-832B-7E76BF3A072A}" destId="{08F97132-5A19-4EED-B8EC-51F52C34C5B5}" srcOrd="8" destOrd="0" presId="urn:microsoft.com/office/officeart/2005/8/layout/radial5"/>
    <dgm:cxn modelId="{2BB7E610-5C90-4DB6-8F6B-69A25F41B7E0}" type="presParOf" srcId="{F1DE4750-AE85-4D99-832B-7E76BF3A072A}" destId="{8EE8D820-4EB2-4507-AD43-060EFE1600FB}" srcOrd="9" destOrd="0" presId="urn:microsoft.com/office/officeart/2005/8/layout/radial5"/>
    <dgm:cxn modelId="{AB305ADF-FEEA-4128-A356-8D9E258B6F26}" type="presParOf" srcId="{8EE8D820-4EB2-4507-AD43-060EFE1600FB}" destId="{0CCB4AB0-3200-4137-9DD0-9B060E53E24F}" srcOrd="0" destOrd="0" presId="urn:microsoft.com/office/officeart/2005/8/layout/radial5"/>
    <dgm:cxn modelId="{CB16EBD0-D7E2-48F5-B134-6CF47570AB8B}" type="presParOf" srcId="{F1DE4750-AE85-4D99-832B-7E76BF3A072A}" destId="{D48C0C92-7373-4826-BF6F-D3878752ACE5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31664-DA8B-4954-B423-64D3ED9A1573}">
      <dsp:nvSpPr>
        <dsp:cNvPr id="0" name=""/>
        <dsp:cNvSpPr/>
      </dsp:nvSpPr>
      <dsp:spPr>
        <a:xfrm>
          <a:off x="3729260" y="2363510"/>
          <a:ext cx="1685478" cy="16854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900" b="1" kern="12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DATA</a:t>
          </a:r>
        </a:p>
      </dsp:txBody>
      <dsp:txXfrm>
        <a:off x="3976093" y="2610343"/>
        <a:ext cx="1191812" cy="1191812"/>
      </dsp:txXfrm>
    </dsp:sp>
    <dsp:sp modelId="{FCAF32D1-FA58-4190-930E-24FB2766E0CA}">
      <dsp:nvSpPr>
        <dsp:cNvPr id="0" name=""/>
        <dsp:cNvSpPr/>
      </dsp:nvSpPr>
      <dsp:spPr>
        <a:xfrm rot="16200000">
          <a:off x="4393632" y="1750532"/>
          <a:ext cx="356735" cy="573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2400" kern="1200"/>
        </a:p>
      </dsp:txBody>
      <dsp:txXfrm>
        <a:off x="4447142" y="1918654"/>
        <a:ext cx="249715" cy="343838"/>
      </dsp:txXfrm>
    </dsp:sp>
    <dsp:sp modelId="{9BC1A464-AC4F-4226-B741-6527BE6CB05D}">
      <dsp:nvSpPr>
        <dsp:cNvPr id="0" name=""/>
        <dsp:cNvSpPr/>
      </dsp:nvSpPr>
      <dsp:spPr>
        <a:xfrm>
          <a:off x="3729260" y="4946"/>
          <a:ext cx="1685478" cy="168547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100" b="1" kern="1200" cap="none" spc="0" dirty="0" err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Militer</a:t>
          </a:r>
          <a:endParaRPr lang="en-AU" sz="3100" b="1" kern="1200" cap="none" spc="0" dirty="0">
            <a:ln w="9525">
              <a:solidFill>
                <a:schemeClr val="bg1"/>
              </a:solidFill>
              <a:prstDash val="solid"/>
            </a:ln>
            <a:solidFill>
              <a:schemeClr val="tx1"/>
            </a:solidFill>
            <a:effectLst>
              <a:outerShdw blurRad="12700" dist="38100" dir="2700000" algn="tl" rotWithShape="0">
                <a:schemeClr val="bg1">
                  <a:lumMod val="50000"/>
                </a:schemeClr>
              </a:outerShdw>
            </a:effectLst>
          </a:endParaRPr>
        </a:p>
      </dsp:txBody>
      <dsp:txXfrm>
        <a:off x="3976093" y="251779"/>
        <a:ext cx="1191812" cy="1191812"/>
      </dsp:txXfrm>
    </dsp:sp>
    <dsp:sp modelId="{909547F4-CAC1-406D-B1D8-3C6AF17551D6}">
      <dsp:nvSpPr>
        <dsp:cNvPr id="0" name=""/>
        <dsp:cNvSpPr/>
      </dsp:nvSpPr>
      <dsp:spPr>
        <a:xfrm rot="20520000">
          <a:off x="5505594" y="2558420"/>
          <a:ext cx="356735" cy="573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2400" kern="1200"/>
        </a:p>
      </dsp:txBody>
      <dsp:txXfrm>
        <a:off x="5508213" y="2689567"/>
        <a:ext cx="249715" cy="343838"/>
      </dsp:txXfrm>
    </dsp:sp>
    <dsp:sp modelId="{381EA589-F87A-4292-9257-61CC757F56B9}">
      <dsp:nvSpPr>
        <dsp:cNvPr id="0" name=""/>
        <dsp:cNvSpPr/>
      </dsp:nvSpPr>
      <dsp:spPr>
        <a:xfrm>
          <a:off x="5972388" y="1634674"/>
          <a:ext cx="1685478" cy="168547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b="1" kern="1200" cap="none" spc="0" dirty="0" err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accent4">
                    <a:lumMod val="40000"/>
                    <a:lumOff val="60000"/>
                  </a:schemeClr>
                </a:outerShdw>
              </a:effectLst>
            </a:rPr>
            <a:t>Keuangan</a:t>
          </a:r>
          <a:endParaRPr lang="en-AU" sz="2100" b="1" kern="1200" cap="none" spc="0" dirty="0">
            <a:ln w="9525">
              <a:solidFill>
                <a:schemeClr val="bg1"/>
              </a:solidFill>
              <a:prstDash val="solid"/>
            </a:ln>
            <a:solidFill>
              <a:schemeClr val="tx1"/>
            </a:solidFill>
            <a:effectLst>
              <a:outerShdw blurRad="12700" dist="38100" dir="2700000" algn="tl" rotWithShape="0">
                <a:schemeClr val="accent4">
                  <a:lumMod val="40000"/>
                  <a:lumOff val="60000"/>
                </a:schemeClr>
              </a:outerShdw>
            </a:effectLst>
          </a:endParaRPr>
        </a:p>
      </dsp:txBody>
      <dsp:txXfrm>
        <a:off x="6219221" y="1881507"/>
        <a:ext cx="1191812" cy="1191812"/>
      </dsp:txXfrm>
    </dsp:sp>
    <dsp:sp modelId="{ABC4AD0B-9274-4DD0-AC51-756784DF08AE}">
      <dsp:nvSpPr>
        <dsp:cNvPr id="0" name=""/>
        <dsp:cNvSpPr/>
      </dsp:nvSpPr>
      <dsp:spPr>
        <a:xfrm rot="3604090">
          <a:off x="4980494" y="3869463"/>
          <a:ext cx="276670" cy="573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2400" kern="1200"/>
        </a:p>
      </dsp:txBody>
      <dsp:txXfrm>
        <a:off x="5001287" y="3948110"/>
        <a:ext cx="193669" cy="343838"/>
      </dsp:txXfrm>
    </dsp:sp>
    <dsp:sp modelId="{8A5E4EE1-7A2F-474B-93C7-A98F91727C8B}">
      <dsp:nvSpPr>
        <dsp:cNvPr id="0" name=""/>
        <dsp:cNvSpPr/>
      </dsp:nvSpPr>
      <dsp:spPr>
        <a:xfrm>
          <a:off x="4830734" y="4276571"/>
          <a:ext cx="1685478" cy="168547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b="1" kern="12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Retail</a:t>
          </a:r>
        </a:p>
      </dsp:txBody>
      <dsp:txXfrm>
        <a:off x="5077567" y="4523404"/>
        <a:ext cx="1191812" cy="1191812"/>
      </dsp:txXfrm>
    </dsp:sp>
    <dsp:sp modelId="{D228BDDC-A29B-431D-A657-DC6309746178}">
      <dsp:nvSpPr>
        <dsp:cNvPr id="0" name=""/>
        <dsp:cNvSpPr/>
      </dsp:nvSpPr>
      <dsp:spPr>
        <a:xfrm rot="7195910">
          <a:off x="3886834" y="3869463"/>
          <a:ext cx="276670" cy="573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2400" kern="1200"/>
        </a:p>
      </dsp:txBody>
      <dsp:txXfrm rot="10800000">
        <a:off x="3949042" y="3948110"/>
        <a:ext cx="193669" cy="343838"/>
      </dsp:txXfrm>
    </dsp:sp>
    <dsp:sp modelId="{08F97132-5A19-4EED-B8EC-51F52C34C5B5}">
      <dsp:nvSpPr>
        <dsp:cNvPr id="0" name=""/>
        <dsp:cNvSpPr/>
      </dsp:nvSpPr>
      <dsp:spPr>
        <a:xfrm>
          <a:off x="2627786" y="4276571"/>
          <a:ext cx="1685478" cy="168547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 cap="none" spc="0" dirty="0" err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Transportasi</a:t>
          </a:r>
          <a:r>
            <a:rPr lang="en-AU" sz="1600" b="1" kern="12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 &amp; </a:t>
          </a:r>
          <a:r>
            <a:rPr lang="en-AU" sz="1600" b="1" kern="1200" cap="none" spc="0" dirty="0" err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Akomodasi</a:t>
          </a:r>
          <a:endParaRPr lang="en-AU" sz="1600" b="1" kern="1200" cap="none" spc="0" dirty="0">
            <a:ln w="9525">
              <a:solidFill>
                <a:schemeClr val="bg1"/>
              </a:solidFill>
              <a:prstDash val="solid"/>
            </a:ln>
            <a:solidFill>
              <a:schemeClr val="tx1"/>
            </a:solidFill>
            <a:effectLst>
              <a:outerShdw blurRad="12700" dist="38100" dir="2700000" algn="tl" rotWithShape="0">
                <a:schemeClr val="bg1">
                  <a:lumMod val="50000"/>
                </a:schemeClr>
              </a:outerShdw>
            </a:effectLst>
          </a:endParaRPr>
        </a:p>
      </dsp:txBody>
      <dsp:txXfrm>
        <a:off x="2874619" y="4523404"/>
        <a:ext cx="1191812" cy="1191812"/>
      </dsp:txXfrm>
    </dsp:sp>
    <dsp:sp modelId="{8EE8D820-4EB2-4507-AD43-060EFE1600FB}">
      <dsp:nvSpPr>
        <dsp:cNvPr id="0" name=""/>
        <dsp:cNvSpPr/>
      </dsp:nvSpPr>
      <dsp:spPr>
        <a:xfrm rot="11880000">
          <a:off x="3281670" y="2558420"/>
          <a:ext cx="356735" cy="573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2400" kern="1200"/>
        </a:p>
      </dsp:txBody>
      <dsp:txXfrm rot="10800000">
        <a:off x="3386071" y="2689567"/>
        <a:ext cx="249715" cy="343838"/>
      </dsp:txXfrm>
    </dsp:sp>
    <dsp:sp modelId="{D48C0C92-7373-4826-BF6F-D3878752ACE5}">
      <dsp:nvSpPr>
        <dsp:cNvPr id="0" name=""/>
        <dsp:cNvSpPr/>
      </dsp:nvSpPr>
      <dsp:spPr>
        <a:xfrm>
          <a:off x="1486132" y="1634674"/>
          <a:ext cx="1685478" cy="168547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b="1" kern="1200" cap="none" spc="0" dirty="0" err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Industri</a:t>
          </a:r>
          <a:r>
            <a:rPr lang="en-AU" sz="2400" b="1" kern="12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 IT</a:t>
          </a:r>
        </a:p>
      </dsp:txBody>
      <dsp:txXfrm>
        <a:off x="1732965" y="1881507"/>
        <a:ext cx="1191812" cy="1191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wmf"/><Relationship Id="rId2" Type="http://schemas.openxmlformats.org/officeDocument/2006/relationships/image" Target="../media/image206.wmf"/><Relationship Id="rId1" Type="http://schemas.openxmlformats.org/officeDocument/2006/relationships/image" Target="../media/image205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wmf"/><Relationship Id="rId2" Type="http://schemas.openxmlformats.org/officeDocument/2006/relationships/image" Target="../media/image241.wmf"/><Relationship Id="rId1" Type="http://schemas.openxmlformats.org/officeDocument/2006/relationships/image" Target="../media/image240.wmf"/><Relationship Id="rId4" Type="http://schemas.openxmlformats.org/officeDocument/2006/relationships/image" Target="../media/image243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wmf"/><Relationship Id="rId2" Type="http://schemas.openxmlformats.org/officeDocument/2006/relationships/image" Target="../media/image241.wmf"/><Relationship Id="rId1" Type="http://schemas.openxmlformats.org/officeDocument/2006/relationships/image" Target="../media/image240.wmf"/><Relationship Id="rId4" Type="http://schemas.openxmlformats.org/officeDocument/2006/relationships/image" Target="../media/image24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114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114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46635348-DBEF-4695-B298-01E05397A04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002200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42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42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42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42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551FD892-07AC-4B6F-8844-47851227D72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78571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70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Release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Kementrian</a:t>
            </a:r>
            <a:r>
              <a:rPr lang="en-US" dirty="0"/>
              <a:t> Perindustrian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Arguable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13723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B55D4B71-A720-44E3-A4B9-2DFC9284DF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224E9583-F00C-46F3-A169-17363B872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821" y="4574885"/>
            <a:ext cx="5256609" cy="4333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56" tIns="46579" rIns="93156" bIns="46579"/>
          <a:lstStyle/>
          <a:p>
            <a:pPr marL="171450" indent="-171450" eaLnBrk="1" hangingPunct="1">
              <a:buFont typeface="Wingdings" panose="05000000000000000000" pitchFamily="2" charset="2"/>
              <a:buChar char="v"/>
            </a:pPr>
            <a:r>
              <a:rPr lang="en-US" altLang="en-US" dirty="0"/>
              <a:t>Oil vs Data</a:t>
            </a:r>
          </a:p>
          <a:p>
            <a:pPr marL="171450" indent="-171450" eaLnBrk="1" hangingPunct="1">
              <a:buFont typeface="Wingdings" panose="05000000000000000000" pitchFamily="2" charset="2"/>
              <a:buChar char="v"/>
            </a:pPr>
            <a:endParaRPr lang="en-US" altLang="en-US" dirty="0"/>
          </a:p>
        </p:txBody>
      </p:sp>
      <p:sp>
        <p:nvSpPr>
          <p:cNvPr id="111620" name="Slide Number Placeholder 3">
            <a:extLst>
              <a:ext uri="{FF2B5EF4-FFF2-40B4-BE49-F238E27FC236}">
                <a16:creationId xmlns:a16="http://schemas.microsoft.com/office/drawing/2014/main" id="{092AD252-8CA9-4B5D-A24D-0D2F2083099D}"/>
              </a:ext>
            </a:extLst>
          </p:cNvPr>
          <p:cNvSpPr txBox="1">
            <a:spLocks noGrp="1"/>
          </p:cNvSpPr>
          <p:nvPr/>
        </p:nvSpPr>
        <p:spPr bwMode="auto">
          <a:xfrm>
            <a:off x="3723679" y="9146481"/>
            <a:ext cx="2847083" cy="48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56" tIns="46579" rIns="93156" bIns="46579" anchor="b"/>
          <a:lstStyle>
            <a:lvl1pPr defTabSz="458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7713" indent="-287338" defTabSz="458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9350" indent="-230188" defTabSz="458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8138" indent="-228600" defTabSz="458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68513" indent="-230188" defTabSz="458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25713" indent="-230188" defTabSz="458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82913" indent="-230188" defTabSz="458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40113" indent="-230188" defTabSz="458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97313" indent="-230188" defTabSz="458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458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4FA920-1C9B-4CA5-BE6D-02A6A652AD0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marL="0" marR="0" lvl="0" indent="0" algn="r" defTabSz="458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293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1852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6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 pitchFamily="50" charset="-127"/>
                <a:cs typeface="+mn-cs"/>
              </a:rPr>
              <a:pPr marL="0" marR="0" lvl="0" indent="0" algn="r" defTabSz="9666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555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id-ID" sz="1200" noProof="1"/>
              <a:t>Mengapa TNI harus mengikuti perkembangan ini?</a:t>
            </a:r>
            <a:endParaRPr lang="en-US" dirty="0"/>
          </a:p>
          <a:p>
            <a:pPr marL="171450" indent="-171450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9144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84718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Ø"/>
            </a:pPr>
            <a:endParaRPr lang="en-US" dirty="0"/>
          </a:p>
          <a:p>
            <a:pPr marL="181240" indent="-181240">
              <a:buFont typeface="Wingdings" panose="05000000000000000000" pitchFamily="2" charset="2"/>
              <a:buChar char="Ø"/>
            </a:pPr>
            <a:r>
              <a:rPr lang="en-US" dirty="0"/>
              <a:t>Leave the exact definition BD : should also contain not only the characteristics of the data, but also the technology, and the methods involved in analyzing them.</a:t>
            </a:r>
          </a:p>
          <a:p>
            <a:pPr marL="181240" indent="-181240">
              <a:buFont typeface="Wingdings" panose="05000000000000000000" pitchFamily="2" charset="2"/>
              <a:buChar char="Ø"/>
            </a:pPr>
            <a:r>
              <a:rPr lang="en-US" dirty="0"/>
              <a:t>Vexing in Genomic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881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Big Data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istilah</a:t>
            </a:r>
            <a:r>
              <a:rPr lang="en-US" dirty="0"/>
              <a:t>, </a:t>
            </a:r>
            <a:r>
              <a:rPr lang="en-US" dirty="0" err="1"/>
              <a:t>bukan</a:t>
            </a:r>
            <a:r>
              <a:rPr lang="en-US" dirty="0"/>
              <a:t> plain English.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24335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err="1"/>
              <a:t>Selain</a:t>
            </a:r>
            <a:r>
              <a:rPr lang="en-AU" dirty="0"/>
              <a:t> </a:t>
            </a:r>
            <a:r>
              <a:rPr lang="en-AU" dirty="0" err="1"/>
              <a:t>itu</a:t>
            </a:r>
            <a:r>
              <a:rPr lang="en-AU" dirty="0"/>
              <a:t> </a:t>
            </a:r>
            <a:r>
              <a:rPr lang="en-AU" dirty="0" err="1"/>
              <a:t>ada</a:t>
            </a:r>
            <a:r>
              <a:rPr lang="en-AU" dirty="0"/>
              <a:t> technical challenges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1373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framework mahal &amp; </a:t>
            </a:r>
            <a:r>
              <a:rPr lang="en-US" dirty="0" err="1"/>
              <a:t>susah</a:t>
            </a:r>
            <a:r>
              <a:rPr lang="en-US" dirty="0"/>
              <a:t>, </a:t>
            </a:r>
            <a:r>
              <a:rPr lang="en-US" dirty="0" err="1"/>
              <a:t>Jadinya</a:t>
            </a:r>
            <a:r>
              <a:rPr lang="en-US" dirty="0"/>
              <a:t> </a:t>
            </a:r>
            <a:r>
              <a:rPr lang="en-US" dirty="0" err="1"/>
              <a:t>fanatik</a:t>
            </a:r>
            <a:endParaRPr lang="en-US" dirty="0"/>
          </a:p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framework optimal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utk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khusus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2987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“if the only tool you have is a hammer, all the problems look like nails”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61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6661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107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19366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err="1"/>
              <a:t>Cerita</a:t>
            </a:r>
            <a:r>
              <a:rPr lang="en-AU" dirty="0"/>
              <a:t> </a:t>
            </a:r>
            <a:r>
              <a:rPr lang="en-AU" dirty="0" err="1"/>
              <a:t>kuliah</a:t>
            </a:r>
            <a:r>
              <a:rPr lang="en-AU" dirty="0"/>
              <a:t> </a:t>
            </a:r>
            <a:r>
              <a:rPr lang="en-AU" dirty="0" err="1"/>
              <a:t>umum</a:t>
            </a:r>
            <a:r>
              <a:rPr lang="en-AU" dirty="0"/>
              <a:t> di 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0146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05220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20444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peta </a:t>
            </a:r>
            <a:r>
              <a:rPr lang="en-US" dirty="0" err="1"/>
              <a:t>sebagian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Teknik/</a:t>
            </a:r>
            <a:r>
              <a:rPr lang="en-US" dirty="0" err="1"/>
              <a:t>metode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data science yang </a:t>
            </a:r>
            <a:r>
              <a:rPr lang="en-US" dirty="0" err="1"/>
              <a:t>sebagiannya</a:t>
            </a:r>
            <a:r>
              <a:rPr lang="en-US" dirty="0"/>
              <a:t> juga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data </a:t>
            </a:r>
            <a:r>
              <a:rPr lang="en-US" dirty="0" err="1"/>
              <a:t>besar</a:t>
            </a:r>
            <a:r>
              <a:rPr lang="en-US" dirty="0"/>
              <a:t>.</a:t>
            </a:r>
          </a:p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perkomponen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yang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bertanya</a:t>
            </a:r>
            <a:r>
              <a:rPr lang="en-US" dirty="0"/>
              <a:t>: “</a:t>
            </a:r>
            <a:r>
              <a:rPr lang="en-US" dirty="0" err="1"/>
              <a:t>bukankah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sebagian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sebenarnya</a:t>
            </a:r>
            <a:r>
              <a:rPr lang="en-US" dirty="0"/>
              <a:t> statistic?”</a:t>
            </a:r>
          </a:p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membahas</a:t>
            </a:r>
            <a:r>
              <a:rPr lang="en-US" dirty="0"/>
              <a:t> detail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mmg</a:t>
            </a:r>
            <a:r>
              <a:rPr lang="en-US" dirty="0"/>
              <a:t> </a:t>
            </a:r>
            <a:r>
              <a:rPr lang="en-US" dirty="0" err="1"/>
              <a:t>kebanyakan</a:t>
            </a:r>
            <a:r>
              <a:rPr lang="en-US" dirty="0"/>
              <a:t> </a:t>
            </a:r>
            <a:r>
              <a:rPr lang="en-US" dirty="0" err="1"/>
              <a:t>adalam</a:t>
            </a:r>
            <a:r>
              <a:rPr lang="en-US" dirty="0"/>
              <a:t> model-model yang </a:t>
            </a:r>
            <a:r>
              <a:rPr lang="en-US" dirty="0" err="1"/>
              <a:t>dipelajari</a:t>
            </a:r>
            <a:r>
              <a:rPr lang="en-US" dirty="0"/>
              <a:t> oleh para statistician.</a:t>
            </a:r>
          </a:p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 err="1"/>
              <a:t>Menariknya</a:t>
            </a:r>
            <a:r>
              <a:rPr lang="en-US" dirty="0"/>
              <a:t> </a:t>
            </a:r>
            <a:r>
              <a:rPr lang="en-US" dirty="0" err="1"/>
              <a:t>sebgaian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Machine Learning dan Deep Learning.</a:t>
            </a:r>
          </a:p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letak</a:t>
            </a:r>
            <a:r>
              <a:rPr lang="en-US" dirty="0"/>
              <a:t> Data Science-</a:t>
            </a:r>
            <a:r>
              <a:rPr lang="en-US" dirty="0" err="1"/>
              <a:t>nya</a:t>
            </a:r>
            <a:r>
              <a:rPr lang="en-US" dirty="0"/>
              <a:t>? … “</a:t>
            </a:r>
            <a:r>
              <a:rPr lang="en-US" dirty="0" err="1"/>
              <a:t>Menurut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”/</a:t>
            </a:r>
            <a:r>
              <a:rPr lang="en-US" dirty="0" err="1"/>
              <a:t>opini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DS di peta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justru</a:t>
            </a:r>
            <a:r>
              <a:rPr lang="en-US" dirty="0"/>
              <a:t> </a:t>
            </a:r>
            <a:r>
              <a:rPr lang="en-US" dirty="0" err="1"/>
              <a:t>terletak</a:t>
            </a:r>
            <a:r>
              <a:rPr lang="en-US" dirty="0"/>
              <a:t> pada </a:t>
            </a:r>
            <a:r>
              <a:rPr lang="en-US" dirty="0" err="1"/>
              <a:t>kombinasi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Teknik yang </a:t>
            </a:r>
            <a:r>
              <a:rPr lang="en-US" dirty="0" err="1"/>
              <a:t>ada</a:t>
            </a:r>
            <a:r>
              <a:rPr lang="en-US" dirty="0"/>
              <a:t>.</a:t>
            </a:r>
          </a:p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 err="1"/>
              <a:t>Supaya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jelas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berikan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61403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Itulah</a:t>
            </a:r>
            <a:r>
              <a:rPr lang="en-US" dirty="0"/>
              <a:t> </a:t>
            </a:r>
            <a:r>
              <a:rPr lang="en-US" dirty="0" err="1"/>
              <a:t>mengapa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mendefinisikan</a:t>
            </a:r>
            <a:r>
              <a:rPr lang="en-US" dirty="0"/>
              <a:t> DS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kombinasi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.</a:t>
            </a:r>
          </a:p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/>
              <a:t>“Science”-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seringnya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men-”twist” model yang </a:t>
            </a:r>
            <a:r>
              <a:rPr lang="en-US" dirty="0" err="1"/>
              <a:t>ada</a:t>
            </a:r>
            <a:r>
              <a:rPr lang="en-US" dirty="0"/>
              <a:t> (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pakai</a:t>
            </a:r>
            <a:r>
              <a:rPr lang="en-US" dirty="0"/>
              <a:t>) </a:t>
            </a:r>
            <a:r>
              <a:rPr lang="en-US" dirty="0" err="1"/>
              <a:t>seperti</a:t>
            </a:r>
            <a:r>
              <a:rPr lang="en-US" dirty="0"/>
              <a:t> data mining.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60709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About solving problems related to current data trends: fast growing, varied formats, can be large, etc.</a:t>
            </a:r>
          </a:p>
        </p:txBody>
      </p:sp>
    </p:spTree>
    <p:extLst>
      <p:ext uri="{BB962C8B-B14F-4D97-AF65-F5344CB8AC3E}">
        <p14:creationId xmlns:p14="http://schemas.microsoft.com/office/powerpoint/2010/main" val="3689007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0177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27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defTabSz="966612">
              <a:buFont typeface="Arial" panose="020B0604020202020204" pitchFamily="34" charset="0"/>
              <a:buChar char="•"/>
              <a:defRPr/>
            </a:pPr>
            <a:endParaRPr lang="id-ID" sz="1300" dirty="0"/>
          </a:p>
        </p:txBody>
      </p:sp>
    </p:spTree>
    <p:extLst>
      <p:ext uri="{BB962C8B-B14F-4D97-AF65-F5344CB8AC3E}">
        <p14:creationId xmlns:p14="http://schemas.microsoft.com/office/powerpoint/2010/main" val="604238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461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Pengalaman</a:t>
            </a:r>
            <a:r>
              <a:rPr lang="en-US" dirty="0"/>
              <a:t> TNI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Pengalaman</a:t>
            </a:r>
            <a:r>
              <a:rPr lang="en-US" dirty="0"/>
              <a:t> SED, Tohoku, </a:t>
            </a:r>
            <a:r>
              <a:rPr lang="en-US" dirty="0" err="1"/>
              <a:t>dll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505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826741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/>
              <a:t>Kerajaan </a:t>
            </a:r>
            <a:r>
              <a:rPr lang="en-US" dirty="0" err="1"/>
              <a:t>api-nya</a:t>
            </a:r>
            <a:r>
              <a:rPr lang="en-US" dirty="0"/>
              <a:t> </a:t>
            </a:r>
            <a:r>
              <a:rPr lang="en-US" dirty="0" err="1"/>
              <a:t>MedSos</a:t>
            </a:r>
            <a:r>
              <a:rPr lang="en-US" dirty="0"/>
              <a:t>, Smartphones, IoT/sensors, satellite,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6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 pitchFamily="50" charset="-127"/>
                <a:cs typeface="+mn-cs"/>
              </a:rPr>
              <a:pPr marL="0" marR="0" lvl="0" indent="0" algn="r" defTabSz="9666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1225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60219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1589" indent="-191589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477614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1589" indent="-191589">
              <a:buFont typeface="Wingdings" panose="05000000000000000000" pitchFamily="2" charset="2"/>
              <a:buChar char="v"/>
            </a:pPr>
            <a:r>
              <a:rPr lang="en-US" sz="3400" dirty="0"/>
              <a:t>  </a:t>
            </a:r>
            <a:r>
              <a:rPr lang="en-US" sz="3400" dirty="0" err="1"/>
              <a:t>Disini</a:t>
            </a:r>
            <a:r>
              <a:rPr lang="en-US" sz="3400" dirty="0"/>
              <a:t> </a:t>
            </a:r>
            <a:r>
              <a:rPr lang="en-US" sz="3400" dirty="0" err="1"/>
              <a:t>polanya</a:t>
            </a:r>
            <a:r>
              <a:rPr lang="en-US" sz="3400" dirty="0"/>
              <a:t> </a:t>
            </a:r>
            <a:r>
              <a:rPr lang="en-US" sz="3400" dirty="0" err="1"/>
              <a:t>masih</a:t>
            </a:r>
            <a:r>
              <a:rPr lang="en-US" sz="3400" dirty="0"/>
              <a:t> </a:t>
            </a:r>
            <a:r>
              <a:rPr lang="en-US" sz="3400" dirty="0" err="1"/>
              <a:t>variasi</a:t>
            </a:r>
            <a:r>
              <a:rPr lang="en-US" sz="3400" dirty="0"/>
              <a:t> </a:t>
            </a:r>
            <a:r>
              <a:rPr lang="en-US" sz="3400" dirty="0" err="1"/>
              <a:t>dari</a:t>
            </a:r>
            <a:r>
              <a:rPr lang="en-US" sz="3400" dirty="0"/>
              <a:t> </a:t>
            </a:r>
            <a:r>
              <a:rPr lang="en-US" sz="3400" dirty="0" err="1"/>
              <a:t>pemodelan</a:t>
            </a:r>
            <a:r>
              <a:rPr lang="en-US" sz="3400" dirty="0"/>
              <a:t>: by </a:t>
            </a:r>
            <a:r>
              <a:rPr lang="en-US" sz="3400" dirty="0" err="1"/>
              <a:t>frekuensi</a:t>
            </a:r>
            <a:r>
              <a:rPr lang="en-US" sz="3400" dirty="0"/>
              <a:t> (tree), </a:t>
            </a:r>
            <a:r>
              <a:rPr lang="en-US" sz="3400" dirty="0" err="1"/>
              <a:t>geometri</a:t>
            </a:r>
            <a:r>
              <a:rPr lang="en-US" sz="3400" dirty="0"/>
              <a:t>/margin di SVM, similarity </a:t>
            </a:r>
            <a:r>
              <a:rPr lang="en-US" sz="3400" dirty="0" err="1"/>
              <a:t>kNN</a:t>
            </a:r>
            <a:r>
              <a:rPr lang="en-US" sz="3400" dirty="0"/>
              <a:t>, NN </a:t>
            </a:r>
            <a:r>
              <a:rPr lang="en-US" sz="3400" dirty="0" err="1"/>
              <a:t>dgn</a:t>
            </a:r>
            <a:r>
              <a:rPr lang="en-US" sz="3400" dirty="0"/>
              <a:t> </a:t>
            </a:r>
            <a:r>
              <a:rPr lang="en-US" sz="3400" dirty="0" err="1"/>
              <a:t>netwok</a:t>
            </a:r>
            <a:r>
              <a:rPr lang="en-US" sz="3400" dirty="0"/>
              <a:t> based model, </a:t>
            </a:r>
            <a:r>
              <a:rPr lang="en-US" sz="3400" dirty="0" err="1"/>
              <a:t>dsb</a:t>
            </a:r>
            <a:endParaRPr lang="en-US" sz="3400" dirty="0"/>
          </a:p>
          <a:p>
            <a:pPr marL="191589" indent="-191589">
              <a:buFont typeface="Wingdings" panose="05000000000000000000" pitchFamily="2" charset="2"/>
              <a:buChar char="v"/>
            </a:pPr>
            <a:r>
              <a:rPr lang="en-US" sz="3400" dirty="0" err="1"/>
              <a:t>Apakah</a:t>
            </a:r>
            <a:r>
              <a:rPr lang="en-US" sz="3400" dirty="0"/>
              <a:t> trend “approach” </a:t>
            </a:r>
            <a:r>
              <a:rPr lang="en-US" sz="3400" dirty="0" err="1"/>
              <a:t>ini</a:t>
            </a:r>
            <a:r>
              <a:rPr lang="en-US" sz="3400" dirty="0"/>
              <a:t> </a:t>
            </a:r>
            <a:r>
              <a:rPr lang="en-US" sz="3400" dirty="0" err="1"/>
              <a:t>akan</a:t>
            </a:r>
            <a:r>
              <a:rPr lang="en-US" sz="3400" dirty="0"/>
              <a:t> </a:t>
            </a:r>
            <a:r>
              <a:rPr lang="en-US" sz="3400" dirty="0" err="1"/>
              <a:t>berlanjut</a:t>
            </a:r>
            <a:r>
              <a:rPr lang="en-US" sz="3400" dirty="0"/>
              <a:t>.</a:t>
            </a:r>
          </a:p>
          <a:p>
            <a:pPr marL="191589" indent="-191589">
              <a:buFont typeface="Wingdings" panose="05000000000000000000" pitchFamily="2" charset="2"/>
              <a:buChar char="v"/>
            </a:pPr>
            <a:r>
              <a:rPr lang="en-US" sz="3400" dirty="0" err="1"/>
              <a:t>Perhatikan</a:t>
            </a:r>
            <a:r>
              <a:rPr lang="en-US" sz="3400" dirty="0"/>
              <a:t> scale </a:t>
            </a:r>
            <a:r>
              <a:rPr lang="en-US" sz="3400" dirty="0" err="1"/>
              <a:t>timelinenya</a:t>
            </a:r>
            <a:r>
              <a:rPr lang="en-US" sz="3400" dirty="0"/>
              <a:t> </a:t>
            </a:r>
            <a:r>
              <a:rPr lang="en-US" sz="3400" dirty="0" err="1"/>
              <a:t>agak</a:t>
            </a:r>
            <a:r>
              <a:rPr lang="en-US" sz="3400" dirty="0"/>
              <a:t> Panjang.</a:t>
            </a:r>
          </a:p>
          <a:p>
            <a:pPr marL="191589" indent="-191589">
              <a:buFont typeface="Wingdings" panose="05000000000000000000" pitchFamily="2" charset="2"/>
              <a:buChar char="v"/>
            </a:pPr>
            <a:r>
              <a:rPr lang="en-US" sz="3400" dirty="0"/>
              <a:t>Kita </a:t>
            </a:r>
            <a:r>
              <a:rPr lang="en-US" sz="3400" dirty="0" err="1"/>
              <a:t>harus</a:t>
            </a:r>
            <a:r>
              <a:rPr lang="en-US" sz="3400" dirty="0"/>
              <a:t> </a:t>
            </a:r>
            <a:r>
              <a:rPr lang="en-US" sz="3400" dirty="0" err="1"/>
              <a:t>jeli</a:t>
            </a:r>
            <a:r>
              <a:rPr lang="en-US" sz="3400" dirty="0"/>
              <a:t> </a:t>
            </a:r>
            <a:r>
              <a:rPr lang="en-US" sz="3400" dirty="0" err="1"/>
              <a:t>melihat</a:t>
            </a:r>
            <a:r>
              <a:rPr lang="en-US" sz="3400" dirty="0"/>
              <a:t> trend </a:t>
            </a:r>
            <a:r>
              <a:rPr lang="en-US" sz="3400" dirty="0" err="1"/>
              <a:t>jangka</a:t>
            </a:r>
            <a:r>
              <a:rPr lang="en-US" sz="3400" dirty="0"/>
              <a:t> Panjang dan trend </a:t>
            </a:r>
            <a:r>
              <a:rPr lang="en-US" sz="3400" dirty="0" err="1"/>
              <a:t>jangka</a:t>
            </a:r>
            <a:r>
              <a:rPr lang="en-US" sz="3400" dirty="0"/>
              <a:t> </a:t>
            </a:r>
            <a:r>
              <a:rPr lang="en-US" sz="3400" dirty="0" err="1"/>
              <a:t>pendek</a:t>
            </a:r>
            <a:r>
              <a:rPr lang="en-US" sz="3400" dirty="0"/>
              <a:t>.</a:t>
            </a:r>
          </a:p>
          <a:p>
            <a:pPr marL="191589" indent="-191589">
              <a:buFont typeface="Wingdings" panose="05000000000000000000" pitchFamily="2" charset="2"/>
              <a:buChar char="v"/>
            </a:pPr>
            <a:r>
              <a:rPr lang="en-US" sz="3400" dirty="0" err="1"/>
              <a:t>Setiap</a:t>
            </a:r>
            <a:r>
              <a:rPr lang="en-US" sz="3400" dirty="0"/>
              <a:t> </a:t>
            </a:r>
            <a:r>
              <a:rPr lang="en-US" sz="3400" dirty="0" err="1"/>
              <a:t>sekitar</a:t>
            </a:r>
            <a:r>
              <a:rPr lang="en-US" sz="3400" dirty="0"/>
              <a:t> 10-15 </a:t>
            </a:r>
            <a:r>
              <a:rPr lang="en-US" sz="3400" dirty="0" err="1"/>
              <a:t>tahun</a:t>
            </a:r>
            <a:r>
              <a:rPr lang="en-US" sz="3400" dirty="0"/>
              <a:t> </a:t>
            </a:r>
            <a:r>
              <a:rPr lang="en-US" sz="3400" dirty="0" err="1"/>
              <a:t>ada</a:t>
            </a:r>
            <a:r>
              <a:rPr lang="en-US" sz="3400" dirty="0"/>
              <a:t> </a:t>
            </a:r>
            <a:r>
              <a:rPr lang="en-US" sz="3400" dirty="0" err="1"/>
              <a:t>pendekatan</a:t>
            </a:r>
            <a:r>
              <a:rPr lang="en-US" sz="3400" dirty="0"/>
              <a:t> </a:t>
            </a:r>
            <a:r>
              <a:rPr lang="en-US" sz="3400" dirty="0" err="1"/>
              <a:t>yg</a:t>
            </a:r>
            <a:r>
              <a:rPr lang="en-US" sz="3400" dirty="0"/>
              <a:t> “</a:t>
            </a:r>
            <a:r>
              <a:rPr lang="en-US" sz="3400" dirty="0" err="1"/>
              <a:t>baru</a:t>
            </a:r>
            <a:r>
              <a:rPr lang="en-US" sz="3400" dirty="0"/>
              <a:t>”, </a:t>
            </a:r>
            <a:r>
              <a:rPr lang="en-US" sz="3400" dirty="0" err="1"/>
              <a:t>noveltynya</a:t>
            </a:r>
            <a:r>
              <a:rPr lang="en-US" sz="3400" dirty="0"/>
              <a:t> </a:t>
            </a:r>
            <a:r>
              <a:rPr lang="en-US" sz="3400" dirty="0" err="1"/>
              <a:t>sangat</a:t>
            </a:r>
            <a:r>
              <a:rPr lang="en-US" sz="3400" dirty="0"/>
              <a:t> </a:t>
            </a:r>
            <a:r>
              <a:rPr lang="en-US" sz="3400" dirty="0" err="1"/>
              <a:t>signifikan</a:t>
            </a:r>
            <a:r>
              <a:rPr lang="en-US" sz="3400" dirty="0"/>
              <a:t>.</a:t>
            </a:r>
            <a:endParaRPr lang="id-ID" sz="3400" dirty="0"/>
          </a:p>
        </p:txBody>
      </p:sp>
    </p:spTree>
    <p:extLst>
      <p:ext uri="{BB962C8B-B14F-4D97-AF65-F5344CB8AC3E}">
        <p14:creationId xmlns:p14="http://schemas.microsoft.com/office/powerpoint/2010/main" val="20527010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736698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362825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22306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38075962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/>
              <a:t> So my outlines are questions that will all together hopefully will answer our Big Question for the next 2 sessions: What is HR Analytics?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805955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 err="1"/>
              <a:t>Ndak</a:t>
            </a:r>
            <a:r>
              <a:rPr lang="en-US" dirty="0"/>
              <a:t> </a:t>
            </a:r>
            <a:r>
              <a:rPr lang="en-US" dirty="0" err="1"/>
              <a:t>punya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,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50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 err="1"/>
              <a:t>Ndak</a:t>
            </a:r>
            <a:r>
              <a:rPr lang="en-US" dirty="0"/>
              <a:t> </a:t>
            </a:r>
            <a:r>
              <a:rPr lang="en-US" dirty="0" err="1"/>
              <a:t>punya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,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7230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Kendala</a:t>
            </a:r>
            <a:r>
              <a:rPr lang="en-US" dirty="0"/>
              <a:t> scalability – </a:t>
            </a:r>
            <a:r>
              <a:rPr lang="en-US" dirty="0" err="1"/>
              <a:t>memang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sulit</a:t>
            </a:r>
            <a:endParaRPr lang="en-US" dirty="0"/>
          </a:p>
          <a:p>
            <a:pPr marL="181240" indent="-18124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466100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v"/>
            </a:pPr>
            <a:r>
              <a:rPr lang="en-US" dirty="0"/>
              <a:t> Most data Unstructured, missal Text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 err="1">
                <a:sym typeface="Wingdings" panose="05000000000000000000" pitchFamily="2" charset="2"/>
              </a:rPr>
              <a:t>Setiap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9801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Ø"/>
            </a:pPr>
            <a:r>
              <a:rPr lang="en-AU" dirty="0"/>
              <a:t> </a:t>
            </a:r>
            <a:r>
              <a:rPr lang="en-AU" dirty="0" err="1"/>
              <a:t>Termasuk</a:t>
            </a:r>
            <a:r>
              <a:rPr lang="en-AU" dirty="0"/>
              <a:t> Buzzer, bots … </a:t>
            </a:r>
            <a:r>
              <a:rPr lang="en-AU" dirty="0" err="1"/>
              <a:t>dan</a:t>
            </a:r>
            <a:r>
              <a:rPr lang="en-AU" dirty="0"/>
              <a:t> cyber army.</a:t>
            </a:r>
          </a:p>
          <a:p>
            <a:pPr marL="181240" indent="-181240">
              <a:buFont typeface="Wingdings" panose="05000000000000000000" pitchFamily="2" charset="2"/>
              <a:buChar char="Ø"/>
            </a:pPr>
            <a:r>
              <a:rPr lang="en-AU" dirty="0"/>
              <a:t> </a:t>
            </a:r>
            <a:r>
              <a:rPr lang="en-AU" dirty="0" err="1"/>
              <a:t>Menghiraukan</a:t>
            </a:r>
            <a:r>
              <a:rPr lang="en-AU" dirty="0"/>
              <a:t> = </a:t>
            </a:r>
            <a:r>
              <a:rPr lang="en-AU" dirty="0" err="1"/>
              <a:t>Interpretasi</a:t>
            </a:r>
            <a:r>
              <a:rPr lang="en-AU" dirty="0"/>
              <a:t> yang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858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Ø"/>
            </a:pPr>
            <a:r>
              <a:rPr lang="en-AU" dirty="0"/>
              <a:t> </a:t>
            </a:r>
            <a:r>
              <a:rPr lang="en-AU" dirty="0" err="1"/>
              <a:t>Komputasi</a:t>
            </a:r>
            <a:r>
              <a:rPr lang="en-AU" dirty="0"/>
              <a:t> </a:t>
            </a:r>
            <a:r>
              <a:rPr lang="en-AU" dirty="0" err="1"/>
              <a:t>meningkat</a:t>
            </a:r>
            <a:r>
              <a:rPr lang="en-AU" dirty="0"/>
              <a:t> Exponential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3391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1653" indent="-241653">
              <a:buFont typeface="+mj-lt"/>
              <a:buAutoNum type="arabicPeriod"/>
            </a:pPr>
            <a:r>
              <a:rPr lang="en-AU" baseline="0" dirty="0"/>
              <a:t> </a:t>
            </a:r>
            <a:r>
              <a:rPr lang="en-AU" baseline="0" dirty="0" err="1"/>
              <a:t>Apakah</a:t>
            </a:r>
            <a:r>
              <a:rPr lang="en-AU" baseline="0" dirty="0"/>
              <a:t> scalable </a:t>
            </a:r>
            <a:r>
              <a:rPr lang="en-AU" baseline="0" dirty="0" err="1"/>
              <a:t>terhadap</a:t>
            </a:r>
            <a:r>
              <a:rPr lang="en-AU" baseline="0" dirty="0"/>
              <a:t> N, L, k </a:t>
            </a:r>
            <a:r>
              <a:rPr lang="en-AU" baseline="0" dirty="0" err="1"/>
              <a:t>atau</a:t>
            </a:r>
            <a:r>
              <a:rPr lang="en-AU" baseline="0" dirty="0"/>
              <a:t>?... </a:t>
            </a:r>
            <a:r>
              <a:rPr lang="en-AU" baseline="0" dirty="0" err="1"/>
              <a:t>Contoh</a:t>
            </a:r>
            <a:r>
              <a:rPr lang="en-AU" baseline="0" dirty="0"/>
              <a:t> Birch</a:t>
            </a:r>
          </a:p>
          <a:p>
            <a:pPr marL="241653" indent="-241653">
              <a:buFont typeface="+mj-lt"/>
              <a:buAutoNum type="arabicPeriod"/>
            </a:pPr>
            <a:r>
              <a:rPr lang="en-AU" baseline="0" dirty="0"/>
              <a:t> </a:t>
            </a:r>
            <a:r>
              <a:rPr lang="en-AU" baseline="0" dirty="0" err="1"/>
              <a:t>Apakah</a:t>
            </a:r>
            <a:r>
              <a:rPr lang="en-AU" baseline="0" dirty="0"/>
              <a:t> </a:t>
            </a:r>
            <a:r>
              <a:rPr lang="en-AU" baseline="0" dirty="0" err="1"/>
              <a:t>mudah</a:t>
            </a:r>
            <a:r>
              <a:rPr lang="en-AU" baseline="0" dirty="0"/>
              <a:t> di </a:t>
            </a:r>
            <a:r>
              <a:rPr lang="en-AU" baseline="0" dirty="0" err="1"/>
              <a:t>paralelkan</a:t>
            </a:r>
            <a:r>
              <a:rPr lang="en-AU" baseline="0" dirty="0"/>
              <a:t>?</a:t>
            </a:r>
          </a:p>
          <a:p>
            <a:pPr marL="241653" indent="-241653">
              <a:buFont typeface="+mj-lt"/>
              <a:buAutoNum type="arabicPeriod"/>
            </a:pPr>
            <a:r>
              <a:rPr lang="en-AU" baseline="0" dirty="0"/>
              <a:t> </a:t>
            </a:r>
            <a:r>
              <a:rPr lang="en-AU" baseline="0" dirty="0" err="1"/>
              <a:t>Berapa</a:t>
            </a:r>
            <a:r>
              <a:rPr lang="en-AU" baseline="0" dirty="0"/>
              <a:t> memory </a:t>
            </a:r>
            <a:r>
              <a:rPr lang="en-AU" baseline="0" dirty="0" err="1"/>
              <a:t>diapakai</a:t>
            </a:r>
            <a:r>
              <a:rPr lang="en-AU" baseline="0" dirty="0"/>
              <a:t>? </a:t>
            </a:r>
            <a:r>
              <a:rPr lang="en-AU" baseline="0" dirty="0">
                <a:sym typeface="Wingdings" panose="05000000000000000000" pitchFamily="2" charset="2"/>
              </a:rPr>
              <a:t> </a:t>
            </a:r>
            <a:r>
              <a:rPr lang="en-AU" baseline="0" dirty="0" err="1">
                <a:sym typeface="Wingdings" panose="05000000000000000000" pitchFamily="2" charset="2"/>
              </a:rPr>
              <a:t>Jarang</a:t>
            </a:r>
            <a:r>
              <a:rPr lang="en-AU" baseline="0" dirty="0">
                <a:sym typeface="Wingdings" panose="05000000000000000000" pitchFamily="2" charset="2"/>
              </a:rPr>
              <a:t> paper </a:t>
            </a:r>
            <a:r>
              <a:rPr lang="en-AU" baseline="0" dirty="0" err="1">
                <a:sym typeface="Wingdings" panose="05000000000000000000" pitchFamily="2" charset="2"/>
              </a:rPr>
              <a:t>kasih</a:t>
            </a:r>
            <a:r>
              <a:rPr lang="en-AU" baseline="0" dirty="0">
                <a:sym typeface="Wingdings" panose="05000000000000000000" pitchFamily="2" charset="2"/>
              </a:rPr>
              <a:t> info </a:t>
            </a:r>
            <a:r>
              <a:rPr lang="en-AU" baseline="0" dirty="0" err="1">
                <a:sym typeface="Wingdings" panose="05000000000000000000" pitchFamily="2" charset="2"/>
              </a:rPr>
              <a:t>ini</a:t>
            </a:r>
            <a:r>
              <a:rPr lang="en-AU" baseline="0" dirty="0">
                <a:sym typeface="Wingdings" panose="05000000000000000000" pitchFamily="2" charset="2"/>
              </a:rPr>
              <a:t>, </a:t>
            </a:r>
            <a:r>
              <a:rPr lang="en-AU" baseline="0" dirty="0" err="1">
                <a:sym typeface="Wingdings" panose="05000000000000000000" pitchFamily="2" charset="2"/>
              </a:rPr>
              <a:t>karena</a:t>
            </a:r>
            <a:r>
              <a:rPr lang="en-AU" baseline="0" dirty="0">
                <a:sym typeface="Wingdings" panose="05000000000000000000" pitchFamily="2" charset="2"/>
              </a:rPr>
              <a:t> </a:t>
            </a:r>
            <a:r>
              <a:rPr lang="en-AU" baseline="0" dirty="0" err="1">
                <a:sym typeface="Wingdings" panose="05000000000000000000" pitchFamily="2" charset="2"/>
              </a:rPr>
              <a:t>memang</a:t>
            </a:r>
            <a:r>
              <a:rPr lang="en-AU" baseline="0" dirty="0">
                <a:sym typeface="Wingdings" panose="05000000000000000000" pitchFamily="2" charset="2"/>
              </a:rPr>
              <a:t> </a:t>
            </a:r>
            <a:r>
              <a:rPr lang="en-AU" baseline="0" dirty="0" err="1">
                <a:sym typeface="Wingdings" panose="05000000000000000000" pitchFamily="2" charset="2"/>
              </a:rPr>
              <a:t>eksperimennya</a:t>
            </a:r>
            <a:r>
              <a:rPr lang="en-AU" baseline="0" dirty="0">
                <a:sym typeface="Wingdings" panose="05000000000000000000" pitchFamily="2" charset="2"/>
              </a:rPr>
              <a:t> </a:t>
            </a:r>
            <a:r>
              <a:rPr lang="en-AU" baseline="0" dirty="0" err="1">
                <a:sym typeface="Wingdings" panose="05000000000000000000" pitchFamily="2" charset="2"/>
              </a:rPr>
              <a:t>ndak</a:t>
            </a:r>
            <a:r>
              <a:rPr lang="en-AU" baseline="0" dirty="0">
                <a:sym typeface="Wingdings" panose="05000000000000000000" pitchFamily="2" charset="2"/>
              </a:rPr>
              <a:t> </a:t>
            </a:r>
            <a:r>
              <a:rPr lang="en-AU" baseline="0" dirty="0" err="1">
                <a:sym typeface="Wingdings" panose="05000000000000000000" pitchFamily="2" charset="2"/>
              </a:rPr>
              <a:t>gampang</a:t>
            </a:r>
            <a:r>
              <a:rPr lang="en-AU" baseline="0" dirty="0">
                <a:sym typeface="Wingdings" panose="05000000000000000000" pitchFamily="2" charset="2"/>
              </a:rPr>
              <a:t>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9440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9281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/>
              <a:t> What is ranking? </a:t>
            </a:r>
            <a:r>
              <a:rPr lang="en-AU" dirty="0">
                <a:sym typeface="Wingdings" panose="05000000000000000000" pitchFamily="2" charset="2"/>
              </a:rPr>
              <a:t> simply ranking of most relevant docs as when we use Google.</a:t>
            </a:r>
          </a:p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>
                <a:sym typeface="Wingdings" panose="05000000000000000000" pitchFamily="2" charset="2"/>
              </a:rPr>
              <a:t>Why Ranking? …. [Click #1]</a:t>
            </a:r>
          </a:p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>
                <a:sym typeface="Wingdings" panose="05000000000000000000" pitchFamily="2" charset="2"/>
              </a:rPr>
              <a:t>But… I can not use Google Big Query …. As a student with 4 children and not working I don’t have the luxury of having</a:t>
            </a:r>
            <a:r>
              <a:rPr lang="en-AU" baseline="0" dirty="0">
                <a:sym typeface="Wingdings" panose="05000000000000000000" pitchFamily="2" charset="2"/>
              </a:rPr>
              <a:t> Google Big Query … or Amazon Cloud AWS services </a:t>
            </a:r>
          </a:p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baseline="0" dirty="0">
                <a:sym typeface="Wingdings" panose="05000000000000000000" pitchFamily="2" charset="2"/>
              </a:rPr>
              <a:t>Fortunately… there are Good people out there that provides amazing Open Source solution … :) … [CLICK #2]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040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3396332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/>
              <a:t>So what is Cluster Hypothesis legacy?</a:t>
            </a:r>
          </a:p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/>
              <a:t>There at least hundreds, if not THOUSANDS of studies </a:t>
            </a:r>
            <a:r>
              <a:rPr lang="en-AU" dirty="0" err="1"/>
              <a:t>surroung</a:t>
            </a:r>
            <a:r>
              <a:rPr lang="en-AU" dirty="0"/>
              <a:t> the cluster hypothesis Legacy …</a:t>
            </a:r>
          </a:p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/>
              <a:t>It is one of the most important topic in Information</a:t>
            </a:r>
            <a:r>
              <a:rPr lang="en-AU" baseline="0" dirty="0"/>
              <a:t> Retrieval …</a:t>
            </a:r>
            <a:endParaRPr lang="en-AU" dirty="0"/>
          </a:p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/>
              <a:t> Notes that these are THE MILESTONES of research in Cluster Hypothesis …. My Research is not in these categories … It create another DIFFERENT milestones in the literatures</a:t>
            </a:r>
          </a:p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/>
              <a:t>Why? [Click to next</a:t>
            </a:r>
            <a:r>
              <a:rPr lang="en-AU" baseline="0" dirty="0"/>
              <a:t> slide]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4773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/>
              <a:t> One of the pioneer of research that have the same direction as my research is</a:t>
            </a:r>
            <a:r>
              <a:rPr lang="en-AU" baseline="0" dirty="0"/>
              <a:t> work by </a:t>
            </a:r>
            <a:r>
              <a:rPr lang="en-AU" baseline="0" dirty="0" err="1"/>
              <a:t>Fuhr</a:t>
            </a:r>
            <a:r>
              <a:rPr lang="en-AU" baseline="0" dirty="0"/>
              <a:t> et al in 2012 …. EXPLAIN …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2449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/>
              <a:t> </a:t>
            </a:r>
            <a:r>
              <a:rPr lang="en-AU" dirty="0" err="1"/>
              <a:t>Fuhr</a:t>
            </a:r>
            <a:r>
              <a:rPr lang="en-AU" baseline="0" dirty="0"/>
              <a:t> et al … provides a strong theoretical basis of </a:t>
            </a:r>
            <a:r>
              <a:rPr lang="en-AU" baseline="0" dirty="0" err="1"/>
              <a:t>RfC</a:t>
            </a:r>
            <a:r>
              <a:rPr lang="en-AU" baseline="0" dirty="0"/>
              <a:t>, BUT they did not propose any method/algorithm for the clustering….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2846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91589" indent="-191589">
              <a:buFont typeface="Wingdings" panose="05000000000000000000" pitchFamily="2" charset="2"/>
              <a:buChar char="Ø"/>
            </a:pPr>
            <a:r>
              <a:rPr lang="en-US" dirty="0"/>
              <a:t> After a lot of questions, experiments, and headaches… finally I got some RESULTS ….</a:t>
            </a:r>
          </a:p>
          <a:p>
            <a:pPr marL="191589" indent="-191589">
              <a:buFont typeface="Wingdings" panose="05000000000000000000" pitchFamily="2" charset="2"/>
              <a:buChar char="Ø"/>
            </a:pPr>
            <a:r>
              <a:rPr lang="en-US" dirty="0"/>
              <a:t>So here is our solution to the research problem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F40DFA-B482-4AD0-A536-856EB395CEA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3853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/>
              <a:t> So what is</a:t>
            </a:r>
            <a:r>
              <a:rPr lang="en-AU" baseline="0" dirty="0"/>
              <a:t> a cluster locus … explain what it is and how it works ….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7510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/>
              <a:t> This is where I got the idea … again … inspired by God the Almighty</a:t>
            </a:r>
            <a:r>
              <a:rPr lang="en-AU" baseline="0" dirty="0"/>
              <a:t> …</a:t>
            </a:r>
          </a:p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baseline="0" dirty="0"/>
              <a:t> This is where I learnt: “Knowledge is found,, not really invented”…. </a:t>
            </a:r>
          </a:p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baseline="0" dirty="0"/>
              <a:t>Explain … in genetics.. A locus is …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5676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F40DFA-B482-4AD0-A536-856EB395CEA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7933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FGCR uses the same assumption as CLIQUE, that is dense region in higher dimension will also be dense in lower dimension.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6355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FGCR uses the same assumption as CLIQUE, that is dense region in higher dimension will also be dense in lower dimension.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0405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F40DFA-B482-4AD0-A536-856EB395CEA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41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16076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1589" indent="-191589">
              <a:buFont typeface="Wingdings" panose="05000000000000000000" pitchFamily="2" charset="2"/>
              <a:buChar char="Ø"/>
            </a:pPr>
            <a:r>
              <a:rPr lang="en-AU" dirty="0"/>
              <a:t> Notes …. From more than 3 weeks … down</a:t>
            </a:r>
            <a:r>
              <a:rPr lang="en-AU" baseline="0" dirty="0"/>
              <a:t> to just 7 minutes …. Only with a single processor…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C02BD-617F-443A-9DC6-BE620467D6B3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7611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218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122D8-1FDC-449F-B65D-85050258CC15}" type="slidenum">
              <a:rPr kumimoji="0" lang="en-AU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  <a:cs typeface="+mn-cs"/>
              </a:rPr>
              <a:pPr marL="0" marR="0" lvl="0" indent="0" algn="r" defTabSz="102180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A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8951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Wingdings" panose="05000000000000000000" pitchFamily="2" charset="2"/>
              <a:buChar char="Ø"/>
            </a:pPr>
            <a:r>
              <a:rPr lang="en-US" dirty="0"/>
              <a:t> Generally how distributed clustering is done, and give illustration why it is not just a matter of parallelization.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61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122D8-1FDC-449F-B65D-85050258CC15}" type="slidenum">
              <a:rPr kumimoji="0" lang="en-AU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  <a:cs typeface="+mn-cs"/>
              </a:rPr>
              <a:pPr marL="0" marR="0" lvl="0" indent="0" algn="r" defTabSz="96661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4415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/>
              <a:t> So my outlines are questions that will all together hopefully will answer our Big Question for the next 2 sessions: What is HR Analytics?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764284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216298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11358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46222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sejalan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Kalaupun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“Pendidikan 4.0” </a:t>
            </a:r>
            <a:r>
              <a:rPr lang="en-US" dirty="0">
                <a:sym typeface="Wingdings" panose="05000000000000000000" pitchFamily="2" charset="2"/>
              </a:rPr>
              <a:t> industry 4.0 </a:t>
            </a:r>
            <a:r>
              <a:rPr lang="en-US" dirty="0" err="1">
                <a:sym typeface="Wingdings" panose="05000000000000000000" pitchFamily="2" charset="2"/>
              </a:rPr>
              <a:t>harus</a:t>
            </a:r>
            <a:r>
              <a:rPr lang="en-US" dirty="0">
                <a:sym typeface="Wingdings" panose="05000000000000000000" pitchFamily="2" charset="2"/>
              </a:rPr>
              <a:t> well-established </a:t>
            </a:r>
            <a:r>
              <a:rPr lang="en-US" dirty="0" err="1">
                <a:sym typeface="Wingdings" panose="05000000000000000000" pitchFamily="2" charset="2"/>
              </a:rPr>
              <a:t>terlebih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dahulu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083137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berfikirnya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sulit</a:t>
            </a:r>
            <a:r>
              <a:rPr lang="en-US" dirty="0"/>
              <a:t> / </a:t>
            </a:r>
            <a:r>
              <a:rPr lang="en-US" dirty="0" err="1"/>
              <a:t>lapangan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merekrut</a:t>
            </a:r>
            <a:r>
              <a:rPr lang="en-US" dirty="0"/>
              <a:t> </a:t>
            </a:r>
            <a:r>
              <a:rPr lang="en-US" dirty="0" err="1"/>
              <a:t>tenaga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, </a:t>
            </a:r>
            <a:r>
              <a:rPr lang="en-US" dirty="0" err="1"/>
              <a:t>sebenarnya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cocoknya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VS </a:t>
            </a:r>
            <a:r>
              <a:rPr lang="en-US" dirty="0" err="1"/>
              <a:t>tenaga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yang </a:t>
            </a:r>
            <a:r>
              <a:rPr lang="en-US" dirty="0" err="1"/>
              <a:t>tersedia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yang </a:t>
            </a:r>
            <a:r>
              <a:rPr lang="en-US" dirty="0" err="1"/>
              <a:t>berfikir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yang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gaji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, </a:t>
            </a:r>
            <a:r>
              <a:rPr lang="en-US" dirty="0" err="1"/>
              <a:t>mohon</a:t>
            </a:r>
            <a:r>
              <a:rPr lang="en-US" dirty="0"/>
              <a:t> </a:t>
            </a:r>
            <a:r>
              <a:rPr lang="en-US" dirty="0" err="1"/>
              <a:t>maaf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pengusaha</a:t>
            </a:r>
            <a:r>
              <a:rPr lang="en-US" dirty="0"/>
              <a:t> </a:t>
            </a:r>
            <a:r>
              <a:rPr lang="en-US" dirty="0" err="1"/>
              <a:t>berani</a:t>
            </a:r>
            <a:r>
              <a:rPr lang="en-US" dirty="0"/>
              <a:t> </a:t>
            </a:r>
            <a:r>
              <a:rPr lang="en-US" dirty="0" err="1"/>
              <a:t>mengatakan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pengusaha</a:t>
            </a:r>
            <a:r>
              <a:rPr lang="en-US" dirty="0"/>
              <a:t> </a:t>
            </a:r>
            <a:r>
              <a:rPr lang="en-US" dirty="0" err="1"/>
              <a:t>sebenarnya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sekali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menggaji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skill yang </a:t>
            </a:r>
            <a:r>
              <a:rPr lang="en-US" dirty="0" err="1"/>
              <a:t>dimilikinya</a:t>
            </a:r>
            <a:r>
              <a:rPr lang="en-US" dirty="0"/>
              <a:t> </a:t>
            </a:r>
            <a:r>
              <a:rPr lang="en-US" dirty="0" err="1"/>
              <a:t>sepadan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dikontribusikan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tsb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“</a:t>
            </a:r>
            <a:r>
              <a:rPr lang="en-US" dirty="0" err="1"/>
              <a:t>biasanya</a:t>
            </a:r>
            <a:r>
              <a:rPr lang="en-US" dirty="0"/>
              <a:t>/</a:t>
            </a:r>
            <a:r>
              <a:rPr lang="en-US" dirty="0" err="1"/>
              <a:t>setau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”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untung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Misal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project digital </a:t>
            </a:r>
            <a:r>
              <a:rPr lang="en-US" dirty="0" err="1"/>
              <a:t>senilai</a:t>
            </a:r>
            <a:r>
              <a:rPr lang="en-US" dirty="0"/>
              <a:t> 3M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setahun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Memiliki</a:t>
            </a:r>
            <a:r>
              <a:rPr lang="en-US" dirty="0"/>
              <a:t> team 10 orang </a:t>
            </a:r>
            <a:r>
              <a:rPr lang="en-US" dirty="0" err="1"/>
              <a:t>dgn</a:t>
            </a:r>
            <a:r>
              <a:rPr lang="en-US" dirty="0"/>
              <a:t> </a:t>
            </a:r>
            <a:r>
              <a:rPr lang="en-US" dirty="0" err="1"/>
              <a:t>gaji</a:t>
            </a:r>
            <a:r>
              <a:rPr lang="en-US" dirty="0"/>
              <a:t> 2 digit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menyisakan</a:t>
            </a:r>
            <a:r>
              <a:rPr lang="en-US" dirty="0"/>
              <a:t> </a:t>
            </a:r>
            <a:r>
              <a:rPr lang="en-US" dirty="0" err="1"/>
              <a:t>untung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relative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personel</a:t>
            </a:r>
            <a:r>
              <a:rPr lang="en-US" dirty="0"/>
              <a:t> di team </a:t>
            </a:r>
            <a:r>
              <a:rPr lang="en-US" dirty="0" err="1"/>
              <a:t>tsb</a:t>
            </a:r>
            <a:r>
              <a:rPr lang="en-US" dirty="0"/>
              <a:t> </a:t>
            </a:r>
            <a:r>
              <a:rPr lang="en-US" dirty="0" err="1"/>
              <a:t>mengerjakan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project.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sulit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Masalahnya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minim </a:t>
            </a:r>
            <a:r>
              <a:rPr lang="en-US" dirty="0" err="1"/>
              <a:t>informasi</a:t>
            </a:r>
            <a:r>
              <a:rPr lang="en-US" dirty="0"/>
              <a:t> skill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 oleh </a:t>
            </a:r>
            <a:r>
              <a:rPr lang="en-US" dirty="0" err="1"/>
              <a:t>perusahaan</a:t>
            </a:r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088872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Merubah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cari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calon</a:t>
            </a:r>
            <a:r>
              <a:rPr lang="en-US" dirty="0"/>
              <a:t> </a:t>
            </a:r>
            <a:r>
              <a:rPr lang="en-US" dirty="0" err="1"/>
              <a:t>tenaga</a:t>
            </a:r>
            <a:r>
              <a:rPr lang="en-US" dirty="0"/>
              <a:t> </a:t>
            </a:r>
            <a:r>
              <a:rPr lang="en-US" dirty="0" err="1"/>
              <a:t>kerja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8182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669144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/>
              <a:t> So my outlines are questions that will all together hopefully will answer our Big Question for the next 2 sessions: What is HR Analytics?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673223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Yang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diperhatikan</a:t>
            </a:r>
            <a:r>
              <a:rPr lang="en-US" dirty="0"/>
              <a:t> juga (</a:t>
            </a:r>
            <a:r>
              <a:rPr lang="en-US" dirty="0" err="1"/>
              <a:t>terutama</a:t>
            </a:r>
            <a:r>
              <a:rPr lang="en-US" dirty="0"/>
              <a:t> oleh </a:t>
            </a:r>
            <a:r>
              <a:rPr lang="en-US" dirty="0" err="1"/>
              <a:t>pemerintah</a:t>
            </a:r>
            <a:r>
              <a:rPr lang="en-US" dirty="0"/>
              <a:t>)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culture </a:t>
            </a:r>
            <a:r>
              <a:rPr lang="en-US" dirty="0" err="1"/>
              <a:t>akademik</a:t>
            </a:r>
            <a:r>
              <a:rPr lang="en-US" dirty="0"/>
              <a:t> </a:t>
            </a:r>
            <a:r>
              <a:rPr lang="en-US" dirty="0" err="1"/>
              <a:t>besar-besaran</a:t>
            </a:r>
            <a:r>
              <a:rPr lang="en-US" dirty="0"/>
              <a:t> di industry (stake holder).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 level </a:t>
            </a:r>
            <a:r>
              <a:rPr lang="en-US" dirty="0" err="1"/>
              <a:t>nasional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berdiskusi</a:t>
            </a:r>
            <a:r>
              <a:rPr lang="en-US" dirty="0"/>
              <a:t> </a:t>
            </a:r>
            <a:r>
              <a:rPr lang="en-US" dirty="0" err="1"/>
              <a:t>dgn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CEO dan </a:t>
            </a:r>
            <a:r>
              <a:rPr lang="en-US" dirty="0" err="1"/>
              <a:t>meng-aminkan</a:t>
            </a:r>
            <a:r>
              <a:rPr lang="en-US" dirty="0"/>
              <a:t> trend </a:t>
            </a:r>
            <a:r>
              <a:rPr lang="en-US" dirty="0" err="1"/>
              <a:t>diatas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dgn</a:t>
            </a:r>
            <a:r>
              <a:rPr lang="en-US" dirty="0"/>
              <a:t> system Pendidikan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. </a:t>
            </a:r>
            <a:r>
              <a:rPr lang="en-US" dirty="0" err="1"/>
              <a:t>Menurut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dgn</a:t>
            </a:r>
            <a:r>
              <a:rPr lang="en-US" dirty="0"/>
              <a:t> </a:t>
            </a:r>
            <a:r>
              <a:rPr lang="en-US" dirty="0" err="1"/>
              <a:t>birokrasi</a:t>
            </a:r>
            <a:r>
              <a:rPr lang="en-US" dirty="0"/>
              <a:t> dan </a:t>
            </a:r>
            <a:r>
              <a:rPr lang="en-US" dirty="0" err="1"/>
              <a:t>aturan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PT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adaptif</a:t>
            </a:r>
            <a:r>
              <a:rPr lang="en-US" dirty="0"/>
              <a:t> </a:t>
            </a:r>
            <a:r>
              <a:rPr lang="en-US" dirty="0" err="1"/>
              <a:t>thd</a:t>
            </a:r>
            <a:r>
              <a:rPr lang="en-US" dirty="0"/>
              <a:t>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industry.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merubah</a:t>
            </a:r>
            <a:r>
              <a:rPr lang="en-US" dirty="0"/>
              <a:t> </a:t>
            </a:r>
            <a:r>
              <a:rPr lang="en-US" dirty="0" err="1"/>
              <a:t>kurikulum</a:t>
            </a:r>
            <a:r>
              <a:rPr lang="en-US" dirty="0"/>
              <a:t> ….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PT lain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prodinya</a:t>
            </a:r>
            <a:r>
              <a:rPr lang="en-US" dirty="0"/>
              <a:t> </a:t>
            </a:r>
            <a:r>
              <a:rPr lang="en-US" dirty="0" err="1"/>
              <a:t>ditutup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katanya</a:t>
            </a:r>
            <a:r>
              <a:rPr lang="en-US" dirty="0"/>
              <a:t> </a:t>
            </a:r>
            <a:r>
              <a:rPr lang="en-US" dirty="0" err="1"/>
              <a:t>nomenklatur</a:t>
            </a:r>
            <a:r>
              <a:rPr lang="en-US" dirty="0"/>
              <a:t> </a:t>
            </a:r>
            <a:r>
              <a:rPr lang="en-US" dirty="0" err="1"/>
              <a:t>keilmuannya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rumpun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0843896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Master </a:t>
            </a:r>
            <a:r>
              <a:rPr lang="en-US" dirty="0" err="1"/>
              <a:t>tanpa</a:t>
            </a:r>
            <a:r>
              <a:rPr lang="en-US" dirty="0"/>
              <a:t> S1,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ijazah </a:t>
            </a:r>
            <a:r>
              <a:rPr lang="en-US" dirty="0" err="1"/>
              <a:t>HighSchool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Trend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HomeSchool</a:t>
            </a:r>
            <a:r>
              <a:rPr lang="en-US" dirty="0"/>
              <a:t> juga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dicermati</a:t>
            </a:r>
            <a:r>
              <a:rPr lang="en-US" dirty="0"/>
              <a:t> oleh </a:t>
            </a:r>
            <a:r>
              <a:rPr lang="en-US" dirty="0" err="1"/>
              <a:t>pemerintah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indicator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sesuatu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ditindak</a:t>
            </a:r>
            <a:r>
              <a:rPr lang="en-US" dirty="0"/>
              <a:t> </a:t>
            </a:r>
            <a:r>
              <a:rPr lang="en-US" dirty="0" err="1"/>
              <a:t>lanjuti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 </a:t>
            </a:r>
            <a:r>
              <a:rPr lang="en-US" dirty="0" err="1"/>
              <a:t>luar</a:t>
            </a:r>
            <a:r>
              <a:rPr lang="en-US" dirty="0"/>
              <a:t> negeri Pendidikan </a:t>
            </a:r>
            <a:r>
              <a:rPr lang="en-US" dirty="0" err="1"/>
              <a:t>begitu</a:t>
            </a:r>
            <a:r>
              <a:rPr lang="en-US" dirty="0"/>
              <a:t> “</a:t>
            </a:r>
            <a:r>
              <a:rPr lang="en-US" dirty="0" err="1"/>
              <a:t>luwes</a:t>
            </a:r>
            <a:r>
              <a:rPr lang="en-US" dirty="0"/>
              <a:t>”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431620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4931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79716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698159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184707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956832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38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94829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Saya </a:t>
            </a:r>
            <a:r>
              <a:rPr lang="en-US" dirty="0" err="1"/>
              <a:t>fikir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sdh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asing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Industri</a:t>
            </a:r>
            <a:r>
              <a:rPr lang="en-US" dirty="0"/>
              <a:t> 4.0 </a:t>
            </a:r>
            <a:r>
              <a:rPr lang="en-US" dirty="0" err="1"/>
              <a:t>adalah</a:t>
            </a:r>
            <a:r>
              <a:rPr lang="en-US" dirty="0"/>
              <a:t> milestone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penanda</a:t>
            </a:r>
            <a:r>
              <a:rPr lang="en-US" dirty="0"/>
              <a:t> era,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uap</a:t>
            </a:r>
            <a:r>
              <a:rPr lang="en-US" dirty="0"/>
              <a:t>, </a:t>
            </a:r>
            <a:r>
              <a:rPr lang="en-US" dirty="0" err="1"/>
              <a:t>listrik</a:t>
            </a:r>
            <a:r>
              <a:rPr lang="en-US" dirty="0"/>
              <a:t>, robot, </a:t>
            </a:r>
            <a:r>
              <a:rPr lang="en-US" dirty="0" err="1"/>
              <a:t>hingga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Data, Science, IoT, dan Big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“</a:t>
            </a:r>
            <a:r>
              <a:rPr lang="en-US" b="1" dirty="0" err="1"/>
              <a:t>Jaman</a:t>
            </a:r>
            <a:r>
              <a:rPr lang="en-US" b="1" dirty="0"/>
              <a:t> </a:t>
            </a:r>
            <a:r>
              <a:rPr lang="en-US" b="1" dirty="0" err="1"/>
              <a:t>telah</a:t>
            </a:r>
            <a:r>
              <a:rPr lang="en-US" b="1" dirty="0"/>
              <a:t> </a:t>
            </a:r>
            <a:r>
              <a:rPr lang="en-US" b="1" dirty="0" err="1"/>
              <a:t>berubah</a:t>
            </a:r>
            <a:r>
              <a:rPr lang="en-US" b="1" dirty="0"/>
              <a:t>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Industry 4.0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dirangkum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kata </a:t>
            </a:r>
            <a:r>
              <a:rPr lang="en-US" dirty="0" err="1"/>
              <a:t>adalah</a:t>
            </a:r>
            <a:r>
              <a:rPr lang="en-US" dirty="0"/>
              <a:t> “Data”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84718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/>
            <a:ahLst/>
            <a:cxnLst>
              <a:cxn ang="0">
                <a:pos x="12" y="124"/>
              </a:cxn>
              <a:cxn ang="0">
                <a:pos x="1381" y="12"/>
              </a:cxn>
              <a:cxn ang="0">
                <a:pos x="4064" y="581"/>
              </a:cxn>
              <a:cxn ang="0">
                <a:pos x="5773" y="118"/>
              </a:cxn>
              <a:cxn ang="0">
                <a:pos x="5766" y="2151"/>
              </a:cxn>
              <a:cxn ang="0">
                <a:pos x="3966" y="2263"/>
              </a:cxn>
              <a:cxn ang="0">
                <a:pos x="1963" y="1897"/>
              </a:cxn>
              <a:cxn ang="0">
                <a:pos x="6" y="2407"/>
              </a:cxn>
              <a:cxn ang="0">
                <a:pos x="12" y="124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90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/>
            <a:ahLst/>
            <a:cxnLst>
              <a:cxn ang="0">
                <a:pos x="6" y="272"/>
              </a:cxn>
              <a:cxn ang="0">
                <a:pos x="1453" y="10"/>
              </a:cxn>
              <a:cxn ang="0">
                <a:pos x="4182" y="482"/>
              </a:cxn>
              <a:cxn ang="0">
                <a:pos x="5764" y="154"/>
              </a:cxn>
              <a:cxn ang="0">
                <a:pos x="5764" y="1806"/>
              </a:cxn>
              <a:cxn ang="0">
                <a:pos x="4005" y="1994"/>
              </a:cxn>
              <a:cxn ang="0">
                <a:pos x="1891" y="1522"/>
              </a:cxn>
              <a:cxn ang="0">
                <a:pos x="6" y="1967"/>
              </a:cxn>
              <a:cxn ang="0">
                <a:pos x="6" y="272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091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309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3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4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3095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6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7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3098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9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659563" y="6453188"/>
            <a:ext cx="2133600" cy="244475"/>
          </a:xfr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fld id="{A69801A0-FC71-49C8-A638-6AA7FC051D8D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pic>
        <p:nvPicPr>
          <p:cNvPr id="3100" name="Picture 28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1013" y="5445125"/>
            <a:ext cx="685800" cy="904875"/>
          </a:xfrm>
          <a:prstGeom prst="rect">
            <a:avLst/>
          </a:prstGeom>
          <a:noFill/>
        </p:spPr>
      </p:pic>
      <p:sp>
        <p:nvSpPr>
          <p:cNvPr id="3101" name="Rectangle 29"/>
          <p:cNvSpPr>
            <a:spLocks noGrp="1" noChangeArrowheads="1"/>
          </p:cNvSpPr>
          <p:nvPr>
            <p:ph type="ftr" sz="quarter" idx="3"/>
          </p:nvPr>
        </p:nvSpPr>
        <p:spPr>
          <a:xfrm>
            <a:off x="5148263" y="404813"/>
            <a:ext cx="3536950" cy="5032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82DB223-DFC4-41AE-B332-E02C0A24D22B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1015990"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</a:defRPr>
            </a:lvl1pPr>
          </a:lstStyle>
          <a:p>
            <a:pPr>
              <a:defRPr/>
            </a:pPr>
            <a:fld id="{D2D6596F-891C-4E5A-A540-9B396B32324F}" type="datetime1">
              <a:rPr lang="id-ID"/>
              <a:pPr>
                <a:defRPr/>
              </a:pPr>
              <a:t>02/02/2020</a:t>
            </a:fld>
            <a:endParaRPr lang="id-ID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1015990"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</a:defRPr>
            </a:lvl1pPr>
          </a:lstStyle>
          <a:p>
            <a:pPr>
              <a:defRPr/>
            </a:pPr>
            <a:r>
              <a:rPr lang="id-ID"/>
              <a:t>www.hasnulsuhaimi.com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1015990">
              <a:defRPr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0F8ED778-6155-4B44-AD86-0F293272E7BF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280714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9830707-1A39-4C0E-927E-E75C766FBA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468" y="1589"/>
          <a:ext cx="146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1" name="think-cell Slide" r:id="rId4" imgW="624" imgH="623" progId="TCLayout.ActiveDocument.1">
                  <p:embed/>
                </p:oleObj>
              </mc:Choice>
              <mc:Fallback>
                <p:oleObj name="think-cell Slide" r:id="rId4" imgW="624" imgH="62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9830707-1A39-4C0E-927E-E75C766FB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68" y="1589"/>
                        <a:ext cx="146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55" y="381000"/>
            <a:ext cx="7202900" cy="685800"/>
          </a:xfrm>
        </p:spPr>
        <p:txBody>
          <a:bodyPr>
            <a:normAutofit/>
          </a:bodyPr>
          <a:lstStyle>
            <a:lvl1pPr>
              <a:defRPr sz="258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– Proprietary &amp;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F2B8-D07C-4A88-BB9A-3DABFE629FD3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" y="0"/>
            <a:ext cx="3481756" cy="6863909"/>
            <a:chOff x="-1" y="0"/>
            <a:chExt cx="3771902" cy="6863909"/>
          </a:xfrm>
        </p:grpSpPr>
        <p:grpSp>
          <p:nvGrpSpPr>
            <p:cNvPr id="16" name="Group 15"/>
            <p:cNvGrpSpPr/>
            <p:nvPr userDrawn="1"/>
          </p:nvGrpSpPr>
          <p:grpSpPr>
            <a:xfrm>
              <a:off x="1" y="1363376"/>
              <a:ext cx="3771900" cy="5494623"/>
              <a:chOff x="-1" y="707655"/>
              <a:chExt cx="4228367" cy="6159570"/>
            </a:xfrm>
            <a:gradFill>
              <a:gsLst>
                <a:gs pos="31000">
                  <a:schemeClr val="bg1">
                    <a:lumMod val="95000"/>
                    <a:alpha val="24000"/>
                  </a:schemeClr>
                </a:gs>
                <a:gs pos="96000">
                  <a:schemeClr val="bg1">
                    <a:lumMod val="95000"/>
                    <a:alpha val="36000"/>
                  </a:schemeClr>
                </a:gs>
              </a:gsLst>
              <a:lin ang="0" scaled="0"/>
            </a:gradFill>
          </p:grpSpPr>
          <p:sp>
            <p:nvSpPr>
              <p:cNvPr id="20" name="Freeform 929"/>
              <p:cNvSpPr>
                <a:spLocks/>
              </p:cNvSpPr>
              <p:nvPr userDrawn="1"/>
            </p:nvSpPr>
            <p:spPr bwMode="auto">
              <a:xfrm>
                <a:off x="2928605" y="2775831"/>
                <a:ext cx="1299761" cy="588575"/>
              </a:xfrm>
              <a:custGeom>
                <a:avLst/>
                <a:gdLst>
                  <a:gd name="T0" fmla="*/ 0 w 318"/>
                  <a:gd name="T1" fmla="*/ 92 h 144"/>
                  <a:gd name="T2" fmla="*/ 112 w 318"/>
                  <a:gd name="T3" fmla="*/ 0 h 144"/>
                  <a:gd name="T4" fmla="*/ 318 w 318"/>
                  <a:gd name="T5" fmla="*/ 144 h 144"/>
                  <a:gd name="T6" fmla="*/ 0 w 318"/>
                  <a:gd name="T7" fmla="*/ 92 h 144"/>
                  <a:gd name="T8" fmla="*/ 0 w 318"/>
                  <a:gd name="T9" fmla="*/ 9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8" h="144">
                    <a:moveTo>
                      <a:pt x="0" y="92"/>
                    </a:moveTo>
                    <a:lnTo>
                      <a:pt x="112" y="0"/>
                    </a:lnTo>
                    <a:lnTo>
                      <a:pt x="318" y="14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1" name="Freeform 930"/>
              <p:cNvSpPr>
                <a:spLocks/>
              </p:cNvSpPr>
              <p:nvPr userDrawn="1"/>
            </p:nvSpPr>
            <p:spPr bwMode="auto">
              <a:xfrm>
                <a:off x="2327772" y="3384841"/>
                <a:ext cx="972780" cy="2742580"/>
              </a:xfrm>
              <a:custGeom>
                <a:avLst/>
                <a:gdLst>
                  <a:gd name="T0" fmla="*/ 145 w 238"/>
                  <a:gd name="T1" fmla="*/ 671 h 671"/>
                  <a:gd name="T2" fmla="*/ 238 w 238"/>
                  <a:gd name="T3" fmla="*/ 17 h 671"/>
                  <a:gd name="T4" fmla="*/ 133 w 238"/>
                  <a:gd name="T5" fmla="*/ 0 h 671"/>
                  <a:gd name="T6" fmla="*/ 0 w 238"/>
                  <a:gd name="T7" fmla="*/ 479 h 671"/>
                  <a:gd name="T8" fmla="*/ 145 w 238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671">
                    <a:moveTo>
                      <a:pt x="145" y="671"/>
                    </a:moveTo>
                    <a:lnTo>
                      <a:pt x="238" y="17"/>
                    </a:lnTo>
                    <a:lnTo>
                      <a:pt x="133" y="0"/>
                    </a:lnTo>
                    <a:lnTo>
                      <a:pt x="0" y="479"/>
                    </a:lnTo>
                    <a:lnTo>
                      <a:pt x="145" y="6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2" name="Freeform 21"/>
              <p:cNvSpPr>
                <a:spLocks/>
              </p:cNvSpPr>
              <p:nvPr userDrawn="1"/>
            </p:nvSpPr>
            <p:spPr bwMode="auto">
              <a:xfrm>
                <a:off x="-1" y="2752795"/>
                <a:ext cx="2765113" cy="4114430"/>
              </a:xfrm>
              <a:custGeom>
                <a:avLst/>
                <a:gdLst>
                  <a:gd name="connsiteX0" fmla="*/ 0 w 2765113"/>
                  <a:gd name="connsiteY0" fmla="*/ 0 h 4114430"/>
                  <a:gd name="connsiteX1" fmla="*/ 2765113 w 2765113"/>
                  <a:gd name="connsiteY1" fmla="*/ 3668914 h 4114430"/>
                  <a:gd name="connsiteX2" fmla="*/ 2184716 w 2765113"/>
                  <a:gd name="connsiteY2" fmla="*/ 4114430 h 4114430"/>
                  <a:gd name="connsiteX3" fmla="*/ 128803 w 2765113"/>
                  <a:gd name="connsiteY3" fmla="*/ 4065383 h 4114430"/>
                  <a:gd name="connsiteX4" fmla="*/ 0 w 2765113"/>
                  <a:gd name="connsiteY4" fmla="*/ 3360884 h 411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113" h="4114430">
                    <a:moveTo>
                      <a:pt x="0" y="0"/>
                    </a:moveTo>
                    <a:lnTo>
                      <a:pt x="2765113" y="3668914"/>
                    </a:lnTo>
                    <a:lnTo>
                      <a:pt x="2184716" y="4114430"/>
                    </a:lnTo>
                    <a:lnTo>
                      <a:pt x="128803" y="4065383"/>
                    </a:lnTo>
                    <a:lnTo>
                      <a:pt x="0" y="33608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61"/>
              </a:p>
            </p:txBody>
          </p:sp>
          <p:sp>
            <p:nvSpPr>
              <p:cNvPr id="23" name="Freeform 932"/>
              <p:cNvSpPr>
                <a:spLocks/>
              </p:cNvSpPr>
              <p:nvPr userDrawn="1"/>
            </p:nvSpPr>
            <p:spPr bwMode="auto">
              <a:xfrm>
                <a:off x="737806" y="707655"/>
                <a:ext cx="1659448" cy="4365240"/>
              </a:xfrm>
              <a:custGeom>
                <a:avLst/>
                <a:gdLst>
                  <a:gd name="T0" fmla="*/ 406 w 406"/>
                  <a:gd name="T1" fmla="*/ 831 h 1068"/>
                  <a:gd name="T2" fmla="*/ 147 w 406"/>
                  <a:gd name="T3" fmla="*/ 0 h 1068"/>
                  <a:gd name="T4" fmla="*/ 0 w 406"/>
                  <a:gd name="T5" fmla="*/ 617 h 1068"/>
                  <a:gd name="T6" fmla="*/ 340 w 406"/>
                  <a:gd name="T7" fmla="*/ 1068 h 1068"/>
                  <a:gd name="T8" fmla="*/ 406 w 406"/>
                  <a:gd name="T9" fmla="*/ 831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1068">
                    <a:moveTo>
                      <a:pt x="406" y="831"/>
                    </a:moveTo>
                    <a:lnTo>
                      <a:pt x="147" y="0"/>
                    </a:lnTo>
                    <a:lnTo>
                      <a:pt x="0" y="617"/>
                    </a:lnTo>
                    <a:lnTo>
                      <a:pt x="340" y="1068"/>
                    </a:lnTo>
                    <a:lnTo>
                      <a:pt x="406" y="8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 dirty="0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-3035214" y="3344105"/>
              <a:ext cx="6863907" cy="175702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 userDrawn="1"/>
          </p:nvSpPr>
          <p:spPr>
            <a:xfrm>
              <a:off x="-1" y="0"/>
              <a:ext cx="311151" cy="6858000"/>
            </a:xfrm>
            <a:prstGeom prst="rect">
              <a:avLst/>
            </a:prstGeom>
            <a:gradFill>
              <a:gsLst>
                <a:gs pos="25000">
                  <a:schemeClr val="accent2"/>
                </a:gs>
                <a:gs pos="100000">
                  <a:schemeClr val="tx1"/>
                </a:gs>
              </a:gsLst>
              <a:lin ang="2159400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  <p:sp>
          <p:nvSpPr>
            <p:cNvPr id="19" name="Freeform 18"/>
            <p:cNvSpPr/>
            <p:nvPr userDrawn="1"/>
          </p:nvSpPr>
          <p:spPr>
            <a:xfrm>
              <a:off x="0" y="3168650"/>
              <a:ext cx="311150" cy="3689350"/>
            </a:xfrm>
            <a:custGeom>
              <a:avLst/>
              <a:gdLst>
                <a:gd name="connsiteX0" fmla="*/ 0 w 416718"/>
                <a:gd name="connsiteY0" fmla="*/ 0 h 4056770"/>
                <a:gd name="connsiteX1" fmla="*/ 71939 w 416718"/>
                <a:gd name="connsiteY1" fmla="*/ 72813 h 4056770"/>
                <a:gd name="connsiteX2" fmla="*/ 416718 w 416718"/>
                <a:gd name="connsiteY2" fmla="*/ 532518 h 4056770"/>
                <a:gd name="connsiteX3" fmla="*/ 416718 w 416718"/>
                <a:gd name="connsiteY3" fmla="*/ 4056770 h 4056770"/>
                <a:gd name="connsiteX4" fmla="*/ 0 w 416718"/>
                <a:gd name="connsiteY4" fmla="*/ 4056770 h 4056770"/>
                <a:gd name="connsiteX0" fmla="*/ 0 w 416718"/>
                <a:gd name="connsiteY0" fmla="*/ 0 h 4056770"/>
                <a:gd name="connsiteX1" fmla="*/ 416718 w 416718"/>
                <a:gd name="connsiteY1" fmla="*/ 532518 h 4056770"/>
                <a:gd name="connsiteX2" fmla="*/ 416718 w 416718"/>
                <a:gd name="connsiteY2" fmla="*/ 4056770 h 4056770"/>
                <a:gd name="connsiteX3" fmla="*/ 0 w 416718"/>
                <a:gd name="connsiteY3" fmla="*/ 4056770 h 4056770"/>
                <a:gd name="connsiteX4" fmla="*/ 0 w 416718"/>
                <a:gd name="connsiteY4" fmla="*/ 0 h 4056770"/>
                <a:gd name="connsiteX0" fmla="*/ 0 w 416718"/>
                <a:gd name="connsiteY0" fmla="*/ 0 h 3994887"/>
                <a:gd name="connsiteX1" fmla="*/ 416718 w 416718"/>
                <a:gd name="connsiteY1" fmla="*/ 470635 h 3994887"/>
                <a:gd name="connsiteX2" fmla="*/ 416718 w 416718"/>
                <a:gd name="connsiteY2" fmla="*/ 3994887 h 3994887"/>
                <a:gd name="connsiteX3" fmla="*/ 0 w 416718"/>
                <a:gd name="connsiteY3" fmla="*/ 3994887 h 3994887"/>
                <a:gd name="connsiteX4" fmla="*/ 0 w 416718"/>
                <a:gd name="connsiteY4" fmla="*/ 0 h 399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718" h="3994887">
                  <a:moveTo>
                    <a:pt x="0" y="0"/>
                  </a:moveTo>
                  <a:lnTo>
                    <a:pt x="416718" y="470635"/>
                  </a:lnTo>
                  <a:lnTo>
                    <a:pt x="416718" y="3994887"/>
                  </a:lnTo>
                  <a:lnTo>
                    <a:pt x="0" y="39948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35000">
                  <a:schemeClr val="accent1"/>
                </a:gs>
                <a:gs pos="96000">
                  <a:schemeClr val="accent2"/>
                </a:gs>
              </a:gsLst>
              <a:lin ang="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</p:grpSp>
      <p:sp>
        <p:nvSpPr>
          <p:cNvPr id="24" name="Text Placeholder"/>
          <p:cNvSpPr>
            <a:spLocks noGrp="1"/>
          </p:cNvSpPr>
          <p:nvPr>
            <p:ph idx="1" hasCustomPrompt="1"/>
          </p:nvPr>
        </p:nvSpPr>
        <p:spPr>
          <a:xfrm>
            <a:off x="372157" y="1241427"/>
            <a:ext cx="8267639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212669" indent="-212669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7865451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ct 4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1" name="Object 40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64B69BF-A909-4CA0-94E4-52ABB90054B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1"/>
            <a:ext cx="146539" cy="158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16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72155" y="381000"/>
            <a:ext cx="7202901" cy="6858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584" b="1" baseline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cs typeface="Arial" pitchFamily="34" charset="0"/>
                <a:sym typeface="Arial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24600" y="6553200"/>
            <a:ext cx="2590800" cy="152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23" baseline="0">
                <a:latin typeface="Arial"/>
                <a:cs typeface="Arial" pitchFamily="34" charset="0"/>
                <a:sym typeface="Arial"/>
              </a:defRPr>
            </a:lvl1pPr>
          </a:lstStyle>
          <a:p>
            <a:pPr lvl="0"/>
            <a:r>
              <a:rPr lang="id-ID" dirty="0"/>
              <a:t>Presentation Title Goes Here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381002" y="1143000"/>
            <a:ext cx="8390845" cy="25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847" b="0" baseline="0">
                <a:solidFill>
                  <a:schemeClr val="accent3"/>
                </a:solidFill>
                <a:latin typeface="+mn-lt"/>
                <a:cs typeface="Arial" pitchFamily="34" charset="0"/>
                <a:sym typeface="Arial"/>
              </a:defRPr>
            </a:lvl1pPr>
          </a:lstStyle>
          <a:p>
            <a:pPr lvl="0"/>
            <a:r>
              <a:rPr lang="id-ID" dirty="0"/>
              <a:t>Subheadline Here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" y="0"/>
            <a:ext cx="3481756" cy="6863909"/>
            <a:chOff x="-1" y="0"/>
            <a:chExt cx="3771902" cy="6863909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" y="1363376"/>
              <a:ext cx="3771900" cy="5494623"/>
              <a:chOff x="-1" y="707655"/>
              <a:chExt cx="4228367" cy="6159570"/>
            </a:xfrm>
            <a:gradFill>
              <a:gsLst>
                <a:gs pos="31000">
                  <a:schemeClr val="bg1">
                    <a:lumMod val="95000"/>
                    <a:alpha val="24000"/>
                  </a:schemeClr>
                </a:gs>
                <a:gs pos="96000">
                  <a:schemeClr val="bg1">
                    <a:lumMod val="95000"/>
                    <a:alpha val="36000"/>
                  </a:schemeClr>
                </a:gs>
              </a:gsLst>
              <a:lin ang="0" scaled="0"/>
            </a:gradFill>
          </p:grpSpPr>
          <p:sp>
            <p:nvSpPr>
              <p:cNvPr id="23" name="Freeform 929"/>
              <p:cNvSpPr>
                <a:spLocks/>
              </p:cNvSpPr>
              <p:nvPr userDrawn="1"/>
            </p:nvSpPr>
            <p:spPr bwMode="auto">
              <a:xfrm>
                <a:off x="2928605" y="2775831"/>
                <a:ext cx="1299761" cy="588575"/>
              </a:xfrm>
              <a:custGeom>
                <a:avLst/>
                <a:gdLst>
                  <a:gd name="T0" fmla="*/ 0 w 318"/>
                  <a:gd name="T1" fmla="*/ 92 h 144"/>
                  <a:gd name="T2" fmla="*/ 112 w 318"/>
                  <a:gd name="T3" fmla="*/ 0 h 144"/>
                  <a:gd name="T4" fmla="*/ 318 w 318"/>
                  <a:gd name="T5" fmla="*/ 144 h 144"/>
                  <a:gd name="T6" fmla="*/ 0 w 318"/>
                  <a:gd name="T7" fmla="*/ 92 h 144"/>
                  <a:gd name="T8" fmla="*/ 0 w 318"/>
                  <a:gd name="T9" fmla="*/ 9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8" h="144">
                    <a:moveTo>
                      <a:pt x="0" y="92"/>
                    </a:moveTo>
                    <a:lnTo>
                      <a:pt x="112" y="0"/>
                    </a:lnTo>
                    <a:lnTo>
                      <a:pt x="318" y="14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4" name="Freeform 930"/>
              <p:cNvSpPr>
                <a:spLocks/>
              </p:cNvSpPr>
              <p:nvPr userDrawn="1"/>
            </p:nvSpPr>
            <p:spPr bwMode="auto">
              <a:xfrm>
                <a:off x="2327772" y="3384841"/>
                <a:ext cx="972780" cy="2742580"/>
              </a:xfrm>
              <a:custGeom>
                <a:avLst/>
                <a:gdLst>
                  <a:gd name="T0" fmla="*/ 145 w 238"/>
                  <a:gd name="T1" fmla="*/ 671 h 671"/>
                  <a:gd name="T2" fmla="*/ 238 w 238"/>
                  <a:gd name="T3" fmla="*/ 17 h 671"/>
                  <a:gd name="T4" fmla="*/ 133 w 238"/>
                  <a:gd name="T5" fmla="*/ 0 h 671"/>
                  <a:gd name="T6" fmla="*/ 0 w 238"/>
                  <a:gd name="T7" fmla="*/ 479 h 671"/>
                  <a:gd name="T8" fmla="*/ 145 w 238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671">
                    <a:moveTo>
                      <a:pt x="145" y="671"/>
                    </a:moveTo>
                    <a:lnTo>
                      <a:pt x="238" y="17"/>
                    </a:lnTo>
                    <a:lnTo>
                      <a:pt x="133" y="0"/>
                    </a:lnTo>
                    <a:lnTo>
                      <a:pt x="0" y="479"/>
                    </a:lnTo>
                    <a:lnTo>
                      <a:pt x="145" y="6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5" name="Freeform 24"/>
              <p:cNvSpPr>
                <a:spLocks/>
              </p:cNvSpPr>
              <p:nvPr userDrawn="1"/>
            </p:nvSpPr>
            <p:spPr bwMode="auto">
              <a:xfrm>
                <a:off x="-1" y="2752795"/>
                <a:ext cx="2765113" cy="4114430"/>
              </a:xfrm>
              <a:custGeom>
                <a:avLst/>
                <a:gdLst>
                  <a:gd name="connsiteX0" fmla="*/ 0 w 2765113"/>
                  <a:gd name="connsiteY0" fmla="*/ 0 h 4114430"/>
                  <a:gd name="connsiteX1" fmla="*/ 2765113 w 2765113"/>
                  <a:gd name="connsiteY1" fmla="*/ 3668914 h 4114430"/>
                  <a:gd name="connsiteX2" fmla="*/ 2184716 w 2765113"/>
                  <a:gd name="connsiteY2" fmla="*/ 4114430 h 4114430"/>
                  <a:gd name="connsiteX3" fmla="*/ 128803 w 2765113"/>
                  <a:gd name="connsiteY3" fmla="*/ 4065383 h 4114430"/>
                  <a:gd name="connsiteX4" fmla="*/ 0 w 2765113"/>
                  <a:gd name="connsiteY4" fmla="*/ 3360884 h 411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113" h="4114430">
                    <a:moveTo>
                      <a:pt x="0" y="0"/>
                    </a:moveTo>
                    <a:lnTo>
                      <a:pt x="2765113" y="3668914"/>
                    </a:lnTo>
                    <a:lnTo>
                      <a:pt x="2184716" y="4114430"/>
                    </a:lnTo>
                    <a:lnTo>
                      <a:pt x="128803" y="4065383"/>
                    </a:lnTo>
                    <a:lnTo>
                      <a:pt x="0" y="33608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61"/>
              </a:p>
            </p:txBody>
          </p:sp>
          <p:sp>
            <p:nvSpPr>
              <p:cNvPr id="26" name="Freeform 932"/>
              <p:cNvSpPr>
                <a:spLocks/>
              </p:cNvSpPr>
              <p:nvPr userDrawn="1"/>
            </p:nvSpPr>
            <p:spPr bwMode="auto">
              <a:xfrm>
                <a:off x="737806" y="707655"/>
                <a:ext cx="1659448" cy="4365240"/>
              </a:xfrm>
              <a:custGeom>
                <a:avLst/>
                <a:gdLst>
                  <a:gd name="T0" fmla="*/ 406 w 406"/>
                  <a:gd name="T1" fmla="*/ 831 h 1068"/>
                  <a:gd name="T2" fmla="*/ 147 w 406"/>
                  <a:gd name="T3" fmla="*/ 0 h 1068"/>
                  <a:gd name="T4" fmla="*/ 0 w 406"/>
                  <a:gd name="T5" fmla="*/ 617 h 1068"/>
                  <a:gd name="T6" fmla="*/ 340 w 406"/>
                  <a:gd name="T7" fmla="*/ 1068 h 1068"/>
                  <a:gd name="T8" fmla="*/ 406 w 406"/>
                  <a:gd name="T9" fmla="*/ 831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1068">
                    <a:moveTo>
                      <a:pt x="406" y="831"/>
                    </a:moveTo>
                    <a:lnTo>
                      <a:pt x="147" y="0"/>
                    </a:lnTo>
                    <a:lnTo>
                      <a:pt x="0" y="617"/>
                    </a:lnTo>
                    <a:lnTo>
                      <a:pt x="340" y="1068"/>
                    </a:lnTo>
                    <a:lnTo>
                      <a:pt x="406" y="8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</p:grp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-3035214" y="3344105"/>
              <a:ext cx="6863907" cy="175702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 userDrawn="1"/>
          </p:nvSpPr>
          <p:spPr>
            <a:xfrm>
              <a:off x="-1" y="0"/>
              <a:ext cx="311151" cy="6858000"/>
            </a:xfrm>
            <a:prstGeom prst="rect">
              <a:avLst/>
            </a:prstGeom>
            <a:gradFill>
              <a:gsLst>
                <a:gs pos="25000">
                  <a:schemeClr val="accent2"/>
                </a:gs>
                <a:gs pos="100000">
                  <a:schemeClr val="tx1"/>
                </a:gs>
              </a:gsLst>
              <a:lin ang="2159400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  <p:sp>
          <p:nvSpPr>
            <p:cNvPr id="22" name="Freeform 21"/>
            <p:cNvSpPr/>
            <p:nvPr userDrawn="1"/>
          </p:nvSpPr>
          <p:spPr>
            <a:xfrm>
              <a:off x="0" y="3168650"/>
              <a:ext cx="311150" cy="3689350"/>
            </a:xfrm>
            <a:custGeom>
              <a:avLst/>
              <a:gdLst>
                <a:gd name="connsiteX0" fmla="*/ 0 w 416718"/>
                <a:gd name="connsiteY0" fmla="*/ 0 h 4056770"/>
                <a:gd name="connsiteX1" fmla="*/ 71939 w 416718"/>
                <a:gd name="connsiteY1" fmla="*/ 72813 h 4056770"/>
                <a:gd name="connsiteX2" fmla="*/ 416718 w 416718"/>
                <a:gd name="connsiteY2" fmla="*/ 532518 h 4056770"/>
                <a:gd name="connsiteX3" fmla="*/ 416718 w 416718"/>
                <a:gd name="connsiteY3" fmla="*/ 4056770 h 4056770"/>
                <a:gd name="connsiteX4" fmla="*/ 0 w 416718"/>
                <a:gd name="connsiteY4" fmla="*/ 4056770 h 4056770"/>
                <a:gd name="connsiteX0" fmla="*/ 0 w 416718"/>
                <a:gd name="connsiteY0" fmla="*/ 0 h 4056770"/>
                <a:gd name="connsiteX1" fmla="*/ 416718 w 416718"/>
                <a:gd name="connsiteY1" fmla="*/ 532518 h 4056770"/>
                <a:gd name="connsiteX2" fmla="*/ 416718 w 416718"/>
                <a:gd name="connsiteY2" fmla="*/ 4056770 h 4056770"/>
                <a:gd name="connsiteX3" fmla="*/ 0 w 416718"/>
                <a:gd name="connsiteY3" fmla="*/ 4056770 h 4056770"/>
                <a:gd name="connsiteX4" fmla="*/ 0 w 416718"/>
                <a:gd name="connsiteY4" fmla="*/ 0 h 4056770"/>
                <a:gd name="connsiteX0" fmla="*/ 0 w 416718"/>
                <a:gd name="connsiteY0" fmla="*/ 0 h 3994887"/>
                <a:gd name="connsiteX1" fmla="*/ 416718 w 416718"/>
                <a:gd name="connsiteY1" fmla="*/ 470635 h 3994887"/>
                <a:gd name="connsiteX2" fmla="*/ 416718 w 416718"/>
                <a:gd name="connsiteY2" fmla="*/ 3994887 h 3994887"/>
                <a:gd name="connsiteX3" fmla="*/ 0 w 416718"/>
                <a:gd name="connsiteY3" fmla="*/ 3994887 h 3994887"/>
                <a:gd name="connsiteX4" fmla="*/ 0 w 416718"/>
                <a:gd name="connsiteY4" fmla="*/ 0 h 399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718" h="3994887">
                  <a:moveTo>
                    <a:pt x="0" y="0"/>
                  </a:moveTo>
                  <a:lnTo>
                    <a:pt x="416718" y="470635"/>
                  </a:lnTo>
                  <a:lnTo>
                    <a:pt x="416718" y="3994887"/>
                  </a:lnTo>
                  <a:lnTo>
                    <a:pt x="0" y="39948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35000">
                  <a:schemeClr val="accent1"/>
                </a:gs>
                <a:gs pos="96000">
                  <a:schemeClr val="accent2"/>
                </a:gs>
              </a:gsLst>
              <a:lin ang="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5669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40">
          <p15:clr>
            <a:srgbClr val="FBAE40"/>
          </p15:clr>
        </p15:guide>
        <p15:guide id="3" pos="5184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709">
          <p15:clr>
            <a:srgbClr val="FBAE40"/>
          </p15:clr>
        </p15:guide>
        <p15:guide id="6" orient="horz" pos="890">
          <p15:clr>
            <a:srgbClr val="FBAE40"/>
          </p15:clr>
        </p15:guide>
        <p15:guide id="7" orient="horz" pos="3997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9368550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/>
            <a:ahLst/>
            <a:cxnLst>
              <a:cxn ang="0">
                <a:pos x="12" y="124"/>
              </a:cxn>
              <a:cxn ang="0">
                <a:pos x="1381" y="12"/>
              </a:cxn>
              <a:cxn ang="0">
                <a:pos x="4064" y="581"/>
              </a:cxn>
              <a:cxn ang="0">
                <a:pos x="5773" y="118"/>
              </a:cxn>
              <a:cxn ang="0">
                <a:pos x="5766" y="2151"/>
              </a:cxn>
              <a:cxn ang="0">
                <a:pos x="3966" y="2263"/>
              </a:cxn>
              <a:cxn ang="0">
                <a:pos x="1963" y="1897"/>
              </a:cxn>
              <a:cxn ang="0">
                <a:pos x="6" y="2407"/>
              </a:cxn>
              <a:cxn ang="0">
                <a:pos x="12" y="124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90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/>
            <a:ahLst/>
            <a:cxnLst>
              <a:cxn ang="0">
                <a:pos x="6" y="272"/>
              </a:cxn>
              <a:cxn ang="0">
                <a:pos x="1453" y="10"/>
              </a:cxn>
              <a:cxn ang="0">
                <a:pos x="4182" y="482"/>
              </a:cxn>
              <a:cxn ang="0">
                <a:pos x="5764" y="154"/>
              </a:cxn>
              <a:cxn ang="0">
                <a:pos x="5764" y="1806"/>
              </a:cxn>
              <a:cxn ang="0">
                <a:pos x="4005" y="1994"/>
              </a:cxn>
              <a:cxn ang="0">
                <a:pos x="1891" y="1522"/>
              </a:cxn>
              <a:cxn ang="0">
                <a:pos x="6" y="1967"/>
              </a:cxn>
              <a:cxn ang="0">
                <a:pos x="6" y="272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091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309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3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4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3095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6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7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3098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9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659563" y="6453188"/>
            <a:ext cx="2133600" cy="244475"/>
          </a:xfr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fld id="{A69801A0-FC71-49C8-A638-6AA7FC051D8D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pic>
        <p:nvPicPr>
          <p:cNvPr id="3100" name="Picture 28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445125"/>
            <a:ext cx="685800" cy="904875"/>
          </a:xfrm>
          <a:prstGeom prst="rect">
            <a:avLst/>
          </a:prstGeom>
          <a:noFill/>
        </p:spPr>
      </p:pic>
      <p:sp>
        <p:nvSpPr>
          <p:cNvPr id="3101" name="Rectangle 29"/>
          <p:cNvSpPr>
            <a:spLocks noGrp="1" noChangeArrowheads="1"/>
          </p:cNvSpPr>
          <p:nvPr>
            <p:ph type="ftr" sz="quarter" idx="3"/>
          </p:nvPr>
        </p:nvSpPr>
        <p:spPr>
          <a:xfrm>
            <a:off x="5148263" y="404813"/>
            <a:ext cx="3536950" cy="5032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2373972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F28B1D5-92E4-4F78-9D94-6A89CBF4DF43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0326358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3AE634-78D5-439A-9656-45CFA5AB1F26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8121544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8CAA1C5-3A62-489F-8CF3-418F170627F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3285805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68CA6AC-14B7-4D7C-BE6B-C80F35BD94B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6662666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A5F735E-1BCC-44F2-8D0F-3011B9FB90F2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937831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6CCB9B-C5BD-4D89-9E55-87443AAAD778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9EBDC90-0C75-4889-9054-82CB72C5828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61863514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D1821C-26A9-4788-A17A-DD17BE5C49C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4894036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03A1CCD-DE18-4316-973A-0674310C4B69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77495849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82DB223-DFC4-41AE-B332-E02C0A24D22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99425706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6CCB9B-C5BD-4D89-9E55-87443AAAD77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8710180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681B4CF2-5324-4D9D-B577-5987269D2D1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485195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681B4CF2-5324-4D9D-B577-5987269D2D11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Sun, 02-Feb-20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96974"/>
      </p:ext>
    </p:extLst>
  </p:cSld>
  <p:clrMapOvr>
    <a:masterClrMapping/>
  </p:clrMapOvr>
  <mc:AlternateContent xmlns:mc="http://schemas.openxmlformats.org/markup-compatibility/2006">
    <mc:Choice xmlns:p14="http://schemas.microsoft.com/office/powerpoint/2007/7/12/main" xmlns="" Requires="p14">
      <p:transition xmlns:p141="http://schemas.microsoft.com/office/powerpoint/2010/main" spd="slow" p141:dur="1700">
        <p141:gallery dir="l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Sun, 02-Feb-20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86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Sun, 02-Feb-20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71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Sun, 02-Feb-20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85642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Sun, 02-Feb-20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35160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Sun, 02-Feb-20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00057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Sun, 02-Feb-20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80255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F28B1D5-92E4-4F78-9D94-6A89CBF4DF43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Sun, 02-Feb-20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20664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Sun, 02-Feb-20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2373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Sun, 02-Feb-20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48620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Sun, 02-Feb-20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14191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44451"/>
            <a:ext cx="6760029" cy="826407"/>
          </a:xfrm>
        </p:spPr>
        <p:txBody>
          <a:bodyPr/>
          <a:lstStyle>
            <a:lvl1pPr algn="l">
              <a:defRPr sz="24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4" name="Picture 5" descr="QUTlogo295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22" y="6368844"/>
            <a:ext cx="430212" cy="425451"/>
          </a:xfrm>
          <a:prstGeom prst="rect">
            <a:avLst/>
          </a:prstGeom>
          <a:noFill/>
          <a:effectLst/>
        </p:spPr>
      </p:pic>
      <p:sp>
        <p:nvSpPr>
          <p:cNvPr id="6" name="Slide Number Placeholder 14"/>
          <p:cNvSpPr>
            <a:spLocks noGrp="1"/>
          </p:cNvSpPr>
          <p:nvPr>
            <p:ph type="sldNum" sz="quarter" idx="4"/>
          </p:nvPr>
        </p:nvSpPr>
        <p:spPr>
          <a:xfrm>
            <a:off x="8523514" y="6421462"/>
            <a:ext cx="539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76B7632-FD52-4BE2-A8C8-D079E7090294}" type="slidenum">
              <a:rPr lang="en-AU" smtClean="0"/>
              <a:pPr>
                <a:defRPr/>
              </a:pPr>
              <a:t>‹#›</a:t>
            </a:fld>
            <a:endParaRPr lang="en-AU" dirty="0"/>
          </a:p>
        </p:txBody>
      </p:sp>
      <p:sp>
        <p:nvSpPr>
          <p:cNvPr id="14" name="Action Button: Home 13">
            <a:hlinkClick r:id="" action="ppaction://hlinkshowjump?jump=firstslide" highlightClick="1"/>
          </p:cNvPr>
          <p:cNvSpPr/>
          <p:nvPr userDrawn="1"/>
        </p:nvSpPr>
        <p:spPr bwMode="auto">
          <a:xfrm>
            <a:off x="565340" y="6433470"/>
            <a:ext cx="406334" cy="292999"/>
          </a:xfrm>
          <a:prstGeom prst="actionButtonHom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urved Up Ribbon 18"/>
          <p:cNvSpPr/>
          <p:nvPr userDrawn="1"/>
        </p:nvSpPr>
        <p:spPr bwMode="auto">
          <a:xfrm>
            <a:off x="77698" y="169081"/>
            <a:ext cx="1723541" cy="538492"/>
          </a:xfrm>
          <a:prstGeom prst="ellipseRibbon2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135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INTRO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500034" y="1273635"/>
            <a:ext cx="8229600" cy="48714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3" name="Pentagon 22">
            <a:hlinkClick r:id="" action="ppaction://noaction"/>
          </p:cNvPr>
          <p:cNvSpPr/>
          <p:nvPr userDrawn="1"/>
        </p:nvSpPr>
        <p:spPr bwMode="auto">
          <a:xfrm>
            <a:off x="1033437" y="6434161"/>
            <a:ext cx="751814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INTRO</a:t>
            </a:r>
          </a:p>
        </p:txBody>
      </p:sp>
      <p:sp>
        <p:nvSpPr>
          <p:cNvPr id="24" name="Pentagon 23">
            <a:hlinkClick r:id="" action="ppaction://noaction"/>
          </p:cNvPr>
          <p:cNvSpPr/>
          <p:nvPr userDrawn="1"/>
        </p:nvSpPr>
        <p:spPr bwMode="auto">
          <a:xfrm>
            <a:off x="1861454" y="6445952"/>
            <a:ext cx="1240977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LITERATURE</a:t>
            </a:r>
          </a:p>
        </p:txBody>
      </p:sp>
      <p:sp>
        <p:nvSpPr>
          <p:cNvPr id="26" name="Pentagon 25">
            <a:hlinkClick r:id="" action="ppaction://noaction"/>
          </p:cNvPr>
          <p:cNvSpPr/>
          <p:nvPr userDrawn="1"/>
        </p:nvSpPr>
        <p:spPr bwMode="auto">
          <a:xfrm>
            <a:off x="5334023" y="6446301"/>
            <a:ext cx="707565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PLAN</a:t>
            </a:r>
          </a:p>
        </p:txBody>
      </p:sp>
      <p:sp>
        <p:nvSpPr>
          <p:cNvPr id="27" name="Pentagon 26">
            <a:hlinkClick r:id="" action="ppaction://noaction"/>
          </p:cNvPr>
          <p:cNvSpPr/>
          <p:nvPr userDrawn="1"/>
        </p:nvSpPr>
        <p:spPr bwMode="auto">
          <a:xfrm>
            <a:off x="6096025" y="6445952"/>
            <a:ext cx="1229365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PROGRESS</a:t>
            </a:r>
          </a:p>
        </p:txBody>
      </p:sp>
      <p:sp>
        <p:nvSpPr>
          <p:cNvPr id="28" name="Pentagon 27">
            <a:hlinkClick r:id="" action="ppaction://noaction"/>
          </p:cNvPr>
          <p:cNvSpPr/>
          <p:nvPr userDrawn="1"/>
        </p:nvSpPr>
        <p:spPr bwMode="auto">
          <a:xfrm>
            <a:off x="7379820" y="6445952"/>
            <a:ext cx="1100159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29" name="Pentagon 28">
            <a:hlinkClick r:id="" action="ppaction://noaction"/>
          </p:cNvPr>
          <p:cNvSpPr/>
          <p:nvPr userDrawn="1"/>
        </p:nvSpPr>
        <p:spPr bwMode="auto">
          <a:xfrm>
            <a:off x="3167741" y="6446301"/>
            <a:ext cx="2100964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PROBLEM </a:t>
            </a:r>
            <a:r>
              <a:rPr lang="en-AU" sz="900" b="1" kern="1200" baseline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&amp; OBJECTIVE</a:t>
            </a:r>
            <a:endParaRPr lang="en-AU" sz="900" b="1" kern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57266632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QUTlogo295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22" y="6368844"/>
            <a:ext cx="430212" cy="425451"/>
          </a:xfrm>
          <a:prstGeom prst="rect">
            <a:avLst/>
          </a:prstGeom>
          <a:noFill/>
          <a:effectLst/>
        </p:spPr>
      </p:pic>
      <p:sp>
        <p:nvSpPr>
          <p:cNvPr id="6" name="Slide Number Placeholder 14"/>
          <p:cNvSpPr>
            <a:spLocks noGrp="1"/>
          </p:cNvSpPr>
          <p:nvPr>
            <p:ph type="sldNum" sz="quarter" idx="4"/>
          </p:nvPr>
        </p:nvSpPr>
        <p:spPr>
          <a:xfrm>
            <a:off x="8523514" y="6421462"/>
            <a:ext cx="539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76B7632-FD52-4BE2-A8C8-D079E7090294}" type="slidenum">
              <a:rPr lang="en-AU" smtClean="0"/>
              <a:pPr>
                <a:defRPr/>
              </a:pPr>
              <a:t>‹#›</a:t>
            </a:fld>
            <a:endParaRPr lang="en-AU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035631" y="44451"/>
            <a:ext cx="6705599" cy="826407"/>
          </a:xfrm>
        </p:spPr>
        <p:txBody>
          <a:bodyPr/>
          <a:lstStyle>
            <a:lvl1pPr algn="l">
              <a:defRPr sz="24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Curved Up Ribbon 15"/>
          <p:cNvSpPr/>
          <p:nvPr userDrawn="1"/>
        </p:nvSpPr>
        <p:spPr bwMode="auto">
          <a:xfrm>
            <a:off x="54427" y="169081"/>
            <a:ext cx="1883232" cy="538492"/>
          </a:xfrm>
          <a:prstGeom prst="ellipseRibbon2">
            <a:avLst>
              <a:gd name="adj1" fmla="val 25000"/>
              <a:gd name="adj2" fmla="val 100000"/>
              <a:gd name="adj3" fmla="val 12500"/>
            </a:avLst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120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LITERATURE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00034" y="1273635"/>
            <a:ext cx="8229600" cy="48714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9" name="Action Button: Home 28">
            <a:hlinkClick r:id="" action="ppaction://hlinkshowjump?jump=firstslide" highlightClick="1"/>
          </p:cNvPr>
          <p:cNvSpPr/>
          <p:nvPr userDrawn="1"/>
        </p:nvSpPr>
        <p:spPr bwMode="auto">
          <a:xfrm>
            <a:off x="565340" y="6433470"/>
            <a:ext cx="406334" cy="292999"/>
          </a:xfrm>
          <a:prstGeom prst="actionButtonHom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Pentagon 36">
            <a:hlinkClick r:id="" action="ppaction://noaction"/>
          </p:cNvPr>
          <p:cNvSpPr/>
          <p:nvPr userDrawn="1"/>
        </p:nvSpPr>
        <p:spPr bwMode="auto">
          <a:xfrm>
            <a:off x="1033437" y="6434161"/>
            <a:ext cx="751814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INTRO</a:t>
            </a:r>
          </a:p>
        </p:txBody>
      </p:sp>
      <p:sp>
        <p:nvSpPr>
          <p:cNvPr id="38" name="Pentagon 37">
            <a:hlinkClick r:id="" action="ppaction://noaction"/>
          </p:cNvPr>
          <p:cNvSpPr/>
          <p:nvPr userDrawn="1"/>
        </p:nvSpPr>
        <p:spPr bwMode="auto">
          <a:xfrm>
            <a:off x="1861454" y="6445952"/>
            <a:ext cx="1240977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LITERATURE</a:t>
            </a:r>
          </a:p>
        </p:txBody>
      </p:sp>
      <p:sp>
        <p:nvSpPr>
          <p:cNvPr id="39" name="Pentagon 38">
            <a:hlinkClick r:id="" action="ppaction://noaction"/>
          </p:cNvPr>
          <p:cNvSpPr/>
          <p:nvPr userDrawn="1"/>
        </p:nvSpPr>
        <p:spPr bwMode="auto">
          <a:xfrm>
            <a:off x="5334023" y="6446301"/>
            <a:ext cx="707565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PLAN</a:t>
            </a:r>
          </a:p>
        </p:txBody>
      </p:sp>
      <p:sp>
        <p:nvSpPr>
          <p:cNvPr id="40" name="Pentagon 39">
            <a:hlinkClick r:id="" action="ppaction://noaction"/>
          </p:cNvPr>
          <p:cNvSpPr/>
          <p:nvPr userDrawn="1"/>
        </p:nvSpPr>
        <p:spPr bwMode="auto">
          <a:xfrm>
            <a:off x="6096025" y="6445952"/>
            <a:ext cx="1229365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PROGRESS</a:t>
            </a:r>
          </a:p>
        </p:txBody>
      </p:sp>
      <p:sp>
        <p:nvSpPr>
          <p:cNvPr id="41" name="Pentagon 40">
            <a:hlinkClick r:id="" action="ppaction://noaction"/>
          </p:cNvPr>
          <p:cNvSpPr/>
          <p:nvPr userDrawn="1"/>
        </p:nvSpPr>
        <p:spPr bwMode="auto">
          <a:xfrm>
            <a:off x="7379820" y="6445952"/>
            <a:ext cx="1100159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42" name="Pentagon 41">
            <a:hlinkClick r:id="" action="ppaction://noaction"/>
          </p:cNvPr>
          <p:cNvSpPr/>
          <p:nvPr userDrawn="1"/>
        </p:nvSpPr>
        <p:spPr bwMode="auto">
          <a:xfrm>
            <a:off x="3167741" y="6446301"/>
            <a:ext cx="2100964" cy="292307"/>
          </a:xfrm>
          <a:prstGeom prst="homePlat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900" b="1" kern="1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PROBLEM </a:t>
            </a:r>
            <a:r>
              <a:rPr lang="en-AU" sz="900" b="1" kern="1200" baseline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&amp; OBJECTIVE</a:t>
            </a:r>
            <a:endParaRPr lang="en-AU" sz="900" b="1" kern="1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24511490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2590800"/>
            <a:ext cx="9144000" cy="1295400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207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831" y="2929552"/>
            <a:ext cx="4837113" cy="681037"/>
          </a:xfrm>
        </p:spPr>
        <p:txBody>
          <a:bodyPr anchor="t">
            <a:no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Sun, 02-Feb-20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196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Sun, 02-Feb-20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96399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Sun, 02-Feb-20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59070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Sun, 02-Feb-20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9758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3AE634-78D5-439A-9656-45CFA5AB1F26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Sun, 02-Feb-20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075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Sun, 02-Feb-20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0602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Sun, 02-Feb-20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24350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44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9BB4F3-94B7-480D-B9BE-076AE2456976}"/>
              </a:ext>
            </a:extLst>
          </p:cNvPr>
          <p:cNvSpPr/>
          <p:nvPr userDrawn="1"/>
        </p:nvSpPr>
        <p:spPr>
          <a:xfrm>
            <a:off x="1" y="0"/>
            <a:ext cx="5281684" cy="656457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7"/>
          </a:p>
        </p:txBody>
      </p:sp>
    </p:spTree>
    <p:extLst>
      <p:ext uri="{BB962C8B-B14F-4D97-AF65-F5344CB8AC3E}">
        <p14:creationId xmlns:p14="http://schemas.microsoft.com/office/powerpoint/2010/main" val="33645161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11">
            <a:extLst>
              <a:ext uri="{FF2B5EF4-FFF2-40B4-BE49-F238E27FC236}">
                <a16:creationId xmlns:a16="http://schemas.microsoft.com/office/drawing/2014/main" id="{45A4857F-AF3E-4BE5-A345-D41FE0BE4AE0}"/>
              </a:ext>
            </a:extLst>
          </p:cNvPr>
          <p:cNvGrpSpPr/>
          <p:nvPr userDrawn="1"/>
        </p:nvGrpSpPr>
        <p:grpSpPr>
          <a:xfrm>
            <a:off x="1" y="218363"/>
            <a:ext cx="5907311" cy="532216"/>
            <a:chOff x="0" y="254835"/>
            <a:chExt cx="6251557" cy="63071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26A8C8D-CC9C-411B-BC79-CCDF268A155C}"/>
                </a:ext>
              </a:extLst>
            </p:cNvPr>
            <p:cNvSpPr/>
            <p:nvPr/>
          </p:nvSpPr>
          <p:spPr>
            <a:xfrm>
              <a:off x="382275" y="254835"/>
              <a:ext cx="5869282" cy="6295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55">
                <a:defRPr/>
              </a:pPr>
              <a:endParaRPr lang="id-ID" sz="12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3EF430-B6A5-4185-AE1D-C9F96240810B}"/>
                </a:ext>
              </a:extLst>
            </p:cNvPr>
            <p:cNvSpPr/>
            <p:nvPr/>
          </p:nvSpPr>
          <p:spPr>
            <a:xfrm>
              <a:off x="0" y="255966"/>
              <a:ext cx="382276" cy="629586"/>
            </a:xfrm>
            <a:prstGeom prst="rect">
              <a:avLst/>
            </a:prstGeom>
            <a:solidFill>
              <a:srgbClr val="33498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55">
                <a:defRPr/>
              </a:pPr>
              <a:endParaRPr lang="id-ID" sz="12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ABBCA183-4C40-499F-846B-22E6C2419642}"/>
                </a:ext>
              </a:extLst>
            </p:cNvPr>
            <p:cNvSpPr txBox="1">
              <a:spLocks/>
            </p:cNvSpPr>
            <p:nvPr/>
          </p:nvSpPr>
          <p:spPr>
            <a:xfrm>
              <a:off x="644609" y="254835"/>
              <a:ext cx="5209082" cy="629587"/>
            </a:xfrm>
            <a:prstGeom prst="rect">
              <a:avLst/>
            </a:prstGeom>
          </p:spPr>
          <p:txBody>
            <a:bodyPr anchor="ctr">
              <a:noAutofit/>
            </a:bodyPr>
            <a:lstStyle/>
            <a:p>
              <a:pPr lvl="0">
                <a:buSzPct val="25000"/>
              </a:pPr>
              <a:endParaRPr lang="en-US" sz="3200" b="1" dirty="0">
                <a:solidFill>
                  <a:srgbClr val="33498D"/>
                </a:solidFill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2121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71199-0909-4F62-8375-503689002F26}"/>
              </a:ext>
            </a:extLst>
          </p:cNvPr>
          <p:cNvSpPr/>
          <p:nvPr userDrawn="1"/>
        </p:nvSpPr>
        <p:spPr>
          <a:xfrm>
            <a:off x="-174008" y="146889"/>
            <a:ext cx="5912427" cy="11359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63220E-834D-4C97-BDFC-C893B3371478}"/>
              </a:ext>
            </a:extLst>
          </p:cNvPr>
          <p:cNvCxnSpPr>
            <a:cxnSpLocks/>
          </p:cNvCxnSpPr>
          <p:nvPr userDrawn="1"/>
        </p:nvCxnSpPr>
        <p:spPr>
          <a:xfrm>
            <a:off x="-550718" y="852439"/>
            <a:ext cx="4774375" cy="0"/>
          </a:xfrm>
          <a:prstGeom prst="line">
            <a:avLst/>
          </a:prstGeom>
          <a:ln>
            <a:solidFill>
              <a:srgbClr val="33498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80AC9D40-7382-46A2-93FD-17082B7706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8595" y="287379"/>
            <a:ext cx="4765833" cy="479425"/>
          </a:xfrm>
        </p:spPr>
        <p:txBody>
          <a:bodyPr>
            <a:noAutofit/>
          </a:bodyPr>
          <a:lstStyle>
            <a:lvl1pPr>
              <a:defRPr b="1">
                <a:latin typeface="Calibri (Body)"/>
              </a:defRPr>
            </a:lvl1pPr>
          </a:lstStyle>
          <a:p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42683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71199-0909-4F62-8375-503689002F26}"/>
              </a:ext>
            </a:extLst>
          </p:cNvPr>
          <p:cNvSpPr/>
          <p:nvPr userDrawn="1"/>
        </p:nvSpPr>
        <p:spPr>
          <a:xfrm>
            <a:off x="-174008" y="146889"/>
            <a:ext cx="5912427" cy="88362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0AC9D40-7382-46A2-93FD-17082B7706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8595" y="330921"/>
            <a:ext cx="4765833" cy="479425"/>
          </a:xfrm>
        </p:spPr>
        <p:txBody>
          <a:bodyPr>
            <a:noAutofit/>
          </a:bodyPr>
          <a:lstStyle>
            <a:lvl1pPr>
              <a:defRPr b="1">
                <a:latin typeface="Calibri (Body)"/>
              </a:defRPr>
            </a:lvl1pPr>
          </a:lstStyle>
          <a:p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95461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1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Sun, 02-Feb-20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37406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1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Sun, 02-Feb-20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7378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8CAA1C5-3A62-489F-8CF3-418F170627FA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Sun, 02-Feb-20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70090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Sun, 02-Feb-20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66300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220098"/>
            <a:ext cx="220701" cy="487692"/>
          </a:xfrm>
          <a:prstGeom prst="rect">
            <a:avLst/>
          </a:prstGeom>
          <a:solidFill>
            <a:srgbClr val="334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EA879E-2128-4032-AE0E-C995E5C555EA}"/>
              </a:ext>
            </a:extLst>
          </p:cNvPr>
          <p:cNvSpPr/>
          <p:nvPr userDrawn="1"/>
        </p:nvSpPr>
        <p:spPr>
          <a:xfrm>
            <a:off x="256706" y="163822"/>
            <a:ext cx="5631476" cy="600243"/>
          </a:xfrm>
          <a:prstGeom prst="roundRect">
            <a:avLst/>
          </a:prstGeom>
          <a:noFill/>
          <a:ln>
            <a:solidFill>
              <a:srgbClr val="33498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69599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626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1015990"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</a:defRPr>
            </a:lvl1pPr>
          </a:lstStyle>
          <a:p>
            <a:pPr>
              <a:defRPr/>
            </a:pPr>
            <a:fld id="{D2D6596F-891C-4E5A-A540-9B396B32324F}" type="datetime1">
              <a:rPr lang="id-ID"/>
              <a:pPr>
                <a:defRPr/>
              </a:pPr>
              <a:t>02/02/2020</a:t>
            </a:fld>
            <a:endParaRPr lang="id-ID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1015990" fontAlgn="base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</a:defRPr>
            </a:lvl1pPr>
          </a:lstStyle>
          <a:p>
            <a:pPr>
              <a:defRPr/>
            </a:pPr>
            <a:r>
              <a:rPr lang="id-ID"/>
              <a:t>www.hasnulsuhaimi.com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1015990">
              <a:defRPr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0F8ED778-6155-4B44-AD86-0F293272E7BF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268542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9830707-1A39-4C0E-927E-E75C766FBA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468" y="1589"/>
          <a:ext cx="146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4" name="think-cell Slide" r:id="rId4" imgW="624" imgH="623" progId="TCLayout.ActiveDocument.1">
                  <p:embed/>
                </p:oleObj>
              </mc:Choice>
              <mc:Fallback>
                <p:oleObj name="think-cell Slide" r:id="rId4" imgW="624" imgH="62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9830707-1A39-4C0E-927E-E75C766FB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68" y="1589"/>
                        <a:ext cx="146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55" y="381000"/>
            <a:ext cx="7202900" cy="685800"/>
          </a:xfrm>
        </p:spPr>
        <p:txBody>
          <a:bodyPr>
            <a:normAutofit/>
          </a:bodyPr>
          <a:lstStyle>
            <a:lvl1pPr>
              <a:defRPr sz="258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– Proprietary &amp;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F2B8-D07C-4A88-BB9A-3DABFE629FD3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" y="0"/>
            <a:ext cx="3481756" cy="6863909"/>
            <a:chOff x="-1" y="0"/>
            <a:chExt cx="3771902" cy="6863909"/>
          </a:xfrm>
        </p:grpSpPr>
        <p:grpSp>
          <p:nvGrpSpPr>
            <p:cNvPr id="16" name="Group 15"/>
            <p:cNvGrpSpPr/>
            <p:nvPr userDrawn="1"/>
          </p:nvGrpSpPr>
          <p:grpSpPr>
            <a:xfrm>
              <a:off x="1" y="1363376"/>
              <a:ext cx="3771900" cy="5494623"/>
              <a:chOff x="-1" y="707655"/>
              <a:chExt cx="4228367" cy="6159570"/>
            </a:xfrm>
            <a:gradFill>
              <a:gsLst>
                <a:gs pos="31000">
                  <a:schemeClr val="bg1">
                    <a:lumMod val="95000"/>
                    <a:alpha val="24000"/>
                  </a:schemeClr>
                </a:gs>
                <a:gs pos="96000">
                  <a:schemeClr val="bg1">
                    <a:lumMod val="95000"/>
                    <a:alpha val="36000"/>
                  </a:schemeClr>
                </a:gs>
              </a:gsLst>
              <a:lin ang="0" scaled="0"/>
            </a:gradFill>
          </p:grpSpPr>
          <p:sp>
            <p:nvSpPr>
              <p:cNvPr id="20" name="Freeform 929"/>
              <p:cNvSpPr>
                <a:spLocks/>
              </p:cNvSpPr>
              <p:nvPr userDrawn="1"/>
            </p:nvSpPr>
            <p:spPr bwMode="auto">
              <a:xfrm>
                <a:off x="2928605" y="2775831"/>
                <a:ext cx="1299761" cy="588575"/>
              </a:xfrm>
              <a:custGeom>
                <a:avLst/>
                <a:gdLst>
                  <a:gd name="T0" fmla="*/ 0 w 318"/>
                  <a:gd name="T1" fmla="*/ 92 h 144"/>
                  <a:gd name="T2" fmla="*/ 112 w 318"/>
                  <a:gd name="T3" fmla="*/ 0 h 144"/>
                  <a:gd name="T4" fmla="*/ 318 w 318"/>
                  <a:gd name="T5" fmla="*/ 144 h 144"/>
                  <a:gd name="T6" fmla="*/ 0 w 318"/>
                  <a:gd name="T7" fmla="*/ 92 h 144"/>
                  <a:gd name="T8" fmla="*/ 0 w 318"/>
                  <a:gd name="T9" fmla="*/ 9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8" h="144">
                    <a:moveTo>
                      <a:pt x="0" y="92"/>
                    </a:moveTo>
                    <a:lnTo>
                      <a:pt x="112" y="0"/>
                    </a:lnTo>
                    <a:lnTo>
                      <a:pt x="318" y="14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1" name="Freeform 930"/>
              <p:cNvSpPr>
                <a:spLocks/>
              </p:cNvSpPr>
              <p:nvPr userDrawn="1"/>
            </p:nvSpPr>
            <p:spPr bwMode="auto">
              <a:xfrm>
                <a:off x="2327772" y="3384841"/>
                <a:ext cx="972780" cy="2742580"/>
              </a:xfrm>
              <a:custGeom>
                <a:avLst/>
                <a:gdLst>
                  <a:gd name="T0" fmla="*/ 145 w 238"/>
                  <a:gd name="T1" fmla="*/ 671 h 671"/>
                  <a:gd name="T2" fmla="*/ 238 w 238"/>
                  <a:gd name="T3" fmla="*/ 17 h 671"/>
                  <a:gd name="T4" fmla="*/ 133 w 238"/>
                  <a:gd name="T5" fmla="*/ 0 h 671"/>
                  <a:gd name="T6" fmla="*/ 0 w 238"/>
                  <a:gd name="T7" fmla="*/ 479 h 671"/>
                  <a:gd name="T8" fmla="*/ 145 w 238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671">
                    <a:moveTo>
                      <a:pt x="145" y="671"/>
                    </a:moveTo>
                    <a:lnTo>
                      <a:pt x="238" y="17"/>
                    </a:lnTo>
                    <a:lnTo>
                      <a:pt x="133" y="0"/>
                    </a:lnTo>
                    <a:lnTo>
                      <a:pt x="0" y="479"/>
                    </a:lnTo>
                    <a:lnTo>
                      <a:pt x="145" y="6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2" name="Freeform 21"/>
              <p:cNvSpPr>
                <a:spLocks/>
              </p:cNvSpPr>
              <p:nvPr userDrawn="1"/>
            </p:nvSpPr>
            <p:spPr bwMode="auto">
              <a:xfrm>
                <a:off x="-1" y="2752795"/>
                <a:ext cx="2765113" cy="4114430"/>
              </a:xfrm>
              <a:custGeom>
                <a:avLst/>
                <a:gdLst>
                  <a:gd name="connsiteX0" fmla="*/ 0 w 2765113"/>
                  <a:gd name="connsiteY0" fmla="*/ 0 h 4114430"/>
                  <a:gd name="connsiteX1" fmla="*/ 2765113 w 2765113"/>
                  <a:gd name="connsiteY1" fmla="*/ 3668914 h 4114430"/>
                  <a:gd name="connsiteX2" fmla="*/ 2184716 w 2765113"/>
                  <a:gd name="connsiteY2" fmla="*/ 4114430 h 4114430"/>
                  <a:gd name="connsiteX3" fmla="*/ 128803 w 2765113"/>
                  <a:gd name="connsiteY3" fmla="*/ 4065383 h 4114430"/>
                  <a:gd name="connsiteX4" fmla="*/ 0 w 2765113"/>
                  <a:gd name="connsiteY4" fmla="*/ 3360884 h 411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113" h="4114430">
                    <a:moveTo>
                      <a:pt x="0" y="0"/>
                    </a:moveTo>
                    <a:lnTo>
                      <a:pt x="2765113" y="3668914"/>
                    </a:lnTo>
                    <a:lnTo>
                      <a:pt x="2184716" y="4114430"/>
                    </a:lnTo>
                    <a:lnTo>
                      <a:pt x="128803" y="4065383"/>
                    </a:lnTo>
                    <a:lnTo>
                      <a:pt x="0" y="33608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61"/>
              </a:p>
            </p:txBody>
          </p:sp>
          <p:sp>
            <p:nvSpPr>
              <p:cNvPr id="23" name="Freeform 932"/>
              <p:cNvSpPr>
                <a:spLocks/>
              </p:cNvSpPr>
              <p:nvPr userDrawn="1"/>
            </p:nvSpPr>
            <p:spPr bwMode="auto">
              <a:xfrm>
                <a:off x="737806" y="707655"/>
                <a:ext cx="1659448" cy="4365240"/>
              </a:xfrm>
              <a:custGeom>
                <a:avLst/>
                <a:gdLst>
                  <a:gd name="T0" fmla="*/ 406 w 406"/>
                  <a:gd name="T1" fmla="*/ 831 h 1068"/>
                  <a:gd name="T2" fmla="*/ 147 w 406"/>
                  <a:gd name="T3" fmla="*/ 0 h 1068"/>
                  <a:gd name="T4" fmla="*/ 0 w 406"/>
                  <a:gd name="T5" fmla="*/ 617 h 1068"/>
                  <a:gd name="T6" fmla="*/ 340 w 406"/>
                  <a:gd name="T7" fmla="*/ 1068 h 1068"/>
                  <a:gd name="T8" fmla="*/ 406 w 406"/>
                  <a:gd name="T9" fmla="*/ 831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1068">
                    <a:moveTo>
                      <a:pt x="406" y="831"/>
                    </a:moveTo>
                    <a:lnTo>
                      <a:pt x="147" y="0"/>
                    </a:lnTo>
                    <a:lnTo>
                      <a:pt x="0" y="617"/>
                    </a:lnTo>
                    <a:lnTo>
                      <a:pt x="340" y="1068"/>
                    </a:lnTo>
                    <a:lnTo>
                      <a:pt x="406" y="8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 dirty="0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-3035214" y="3344105"/>
              <a:ext cx="6863907" cy="175702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 userDrawn="1"/>
          </p:nvSpPr>
          <p:spPr>
            <a:xfrm>
              <a:off x="-1" y="0"/>
              <a:ext cx="311151" cy="6858000"/>
            </a:xfrm>
            <a:prstGeom prst="rect">
              <a:avLst/>
            </a:prstGeom>
            <a:gradFill>
              <a:gsLst>
                <a:gs pos="25000">
                  <a:schemeClr val="accent2"/>
                </a:gs>
                <a:gs pos="100000">
                  <a:schemeClr val="tx1"/>
                </a:gs>
              </a:gsLst>
              <a:lin ang="2159400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  <p:sp>
          <p:nvSpPr>
            <p:cNvPr id="19" name="Freeform 18"/>
            <p:cNvSpPr/>
            <p:nvPr userDrawn="1"/>
          </p:nvSpPr>
          <p:spPr>
            <a:xfrm>
              <a:off x="0" y="3168650"/>
              <a:ext cx="311150" cy="3689350"/>
            </a:xfrm>
            <a:custGeom>
              <a:avLst/>
              <a:gdLst>
                <a:gd name="connsiteX0" fmla="*/ 0 w 416718"/>
                <a:gd name="connsiteY0" fmla="*/ 0 h 4056770"/>
                <a:gd name="connsiteX1" fmla="*/ 71939 w 416718"/>
                <a:gd name="connsiteY1" fmla="*/ 72813 h 4056770"/>
                <a:gd name="connsiteX2" fmla="*/ 416718 w 416718"/>
                <a:gd name="connsiteY2" fmla="*/ 532518 h 4056770"/>
                <a:gd name="connsiteX3" fmla="*/ 416718 w 416718"/>
                <a:gd name="connsiteY3" fmla="*/ 4056770 h 4056770"/>
                <a:gd name="connsiteX4" fmla="*/ 0 w 416718"/>
                <a:gd name="connsiteY4" fmla="*/ 4056770 h 4056770"/>
                <a:gd name="connsiteX0" fmla="*/ 0 w 416718"/>
                <a:gd name="connsiteY0" fmla="*/ 0 h 4056770"/>
                <a:gd name="connsiteX1" fmla="*/ 416718 w 416718"/>
                <a:gd name="connsiteY1" fmla="*/ 532518 h 4056770"/>
                <a:gd name="connsiteX2" fmla="*/ 416718 w 416718"/>
                <a:gd name="connsiteY2" fmla="*/ 4056770 h 4056770"/>
                <a:gd name="connsiteX3" fmla="*/ 0 w 416718"/>
                <a:gd name="connsiteY3" fmla="*/ 4056770 h 4056770"/>
                <a:gd name="connsiteX4" fmla="*/ 0 w 416718"/>
                <a:gd name="connsiteY4" fmla="*/ 0 h 4056770"/>
                <a:gd name="connsiteX0" fmla="*/ 0 w 416718"/>
                <a:gd name="connsiteY0" fmla="*/ 0 h 3994887"/>
                <a:gd name="connsiteX1" fmla="*/ 416718 w 416718"/>
                <a:gd name="connsiteY1" fmla="*/ 470635 h 3994887"/>
                <a:gd name="connsiteX2" fmla="*/ 416718 w 416718"/>
                <a:gd name="connsiteY2" fmla="*/ 3994887 h 3994887"/>
                <a:gd name="connsiteX3" fmla="*/ 0 w 416718"/>
                <a:gd name="connsiteY3" fmla="*/ 3994887 h 3994887"/>
                <a:gd name="connsiteX4" fmla="*/ 0 w 416718"/>
                <a:gd name="connsiteY4" fmla="*/ 0 h 399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718" h="3994887">
                  <a:moveTo>
                    <a:pt x="0" y="0"/>
                  </a:moveTo>
                  <a:lnTo>
                    <a:pt x="416718" y="470635"/>
                  </a:lnTo>
                  <a:lnTo>
                    <a:pt x="416718" y="3994887"/>
                  </a:lnTo>
                  <a:lnTo>
                    <a:pt x="0" y="39948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35000">
                  <a:schemeClr val="accent1"/>
                </a:gs>
                <a:gs pos="96000">
                  <a:schemeClr val="accent2"/>
                </a:gs>
              </a:gsLst>
              <a:lin ang="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</p:grpSp>
      <p:sp>
        <p:nvSpPr>
          <p:cNvPr id="24" name="Text Placeholder"/>
          <p:cNvSpPr>
            <a:spLocks noGrp="1"/>
          </p:cNvSpPr>
          <p:nvPr>
            <p:ph idx="1" hasCustomPrompt="1"/>
          </p:nvPr>
        </p:nvSpPr>
        <p:spPr>
          <a:xfrm>
            <a:off x="372157" y="1241427"/>
            <a:ext cx="8267639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212669" indent="-212669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324683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ct 4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7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1" name="Object 40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64B69BF-A909-4CA0-94E4-52ABB90054B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1"/>
            <a:ext cx="146539" cy="158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16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72155" y="381000"/>
            <a:ext cx="7202901" cy="6858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584" b="1" baseline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  <a:cs typeface="Arial" pitchFamily="34" charset="0"/>
                <a:sym typeface="Arial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324600" y="6553200"/>
            <a:ext cx="2590800" cy="152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23" baseline="0">
                <a:latin typeface="Arial"/>
                <a:cs typeface="Arial" pitchFamily="34" charset="0"/>
                <a:sym typeface="Arial"/>
              </a:defRPr>
            </a:lvl1pPr>
          </a:lstStyle>
          <a:p>
            <a:pPr lvl="0"/>
            <a:r>
              <a:rPr lang="id-ID" dirty="0"/>
              <a:t>Presentation Title Goes Here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381002" y="1143000"/>
            <a:ext cx="8390845" cy="25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847" b="0" baseline="0">
                <a:solidFill>
                  <a:schemeClr val="accent3"/>
                </a:solidFill>
                <a:latin typeface="+mn-lt"/>
                <a:cs typeface="Arial" pitchFamily="34" charset="0"/>
                <a:sym typeface="Arial"/>
              </a:defRPr>
            </a:lvl1pPr>
          </a:lstStyle>
          <a:p>
            <a:pPr lvl="0"/>
            <a:r>
              <a:rPr lang="id-ID" dirty="0"/>
              <a:t>Subheadline Here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" y="0"/>
            <a:ext cx="3481756" cy="6863909"/>
            <a:chOff x="-1" y="0"/>
            <a:chExt cx="3771902" cy="6863909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" y="1363376"/>
              <a:ext cx="3771900" cy="5494623"/>
              <a:chOff x="-1" y="707655"/>
              <a:chExt cx="4228367" cy="6159570"/>
            </a:xfrm>
            <a:gradFill>
              <a:gsLst>
                <a:gs pos="31000">
                  <a:schemeClr val="bg1">
                    <a:lumMod val="95000"/>
                    <a:alpha val="24000"/>
                  </a:schemeClr>
                </a:gs>
                <a:gs pos="96000">
                  <a:schemeClr val="bg1">
                    <a:lumMod val="95000"/>
                    <a:alpha val="36000"/>
                  </a:schemeClr>
                </a:gs>
              </a:gsLst>
              <a:lin ang="0" scaled="0"/>
            </a:gradFill>
          </p:grpSpPr>
          <p:sp>
            <p:nvSpPr>
              <p:cNvPr id="23" name="Freeform 929"/>
              <p:cNvSpPr>
                <a:spLocks/>
              </p:cNvSpPr>
              <p:nvPr userDrawn="1"/>
            </p:nvSpPr>
            <p:spPr bwMode="auto">
              <a:xfrm>
                <a:off x="2928605" y="2775831"/>
                <a:ext cx="1299761" cy="588575"/>
              </a:xfrm>
              <a:custGeom>
                <a:avLst/>
                <a:gdLst>
                  <a:gd name="T0" fmla="*/ 0 w 318"/>
                  <a:gd name="T1" fmla="*/ 92 h 144"/>
                  <a:gd name="T2" fmla="*/ 112 w 318"/>
                  <a:gd name="T3" fmla="*/ 0 h 144"/>
                  <a:gd name="T4" fmla="*/ 318 w 318"/>
                  <a:gd name="T5" fmla="*/ 144 h 144"/>
                  <a:gd name="T6" fmla="*/ 0 w 318"/>
                  <a:gd name="T7" fmla="*/ 92 h 144"/>
                  <a:gd name="T8" fmla="*/ 0 w 318"/>
                  <a:gd name="T9" fmla="*/ 9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8" h="144">
                    <a:moveTo>
                      <a:pt x="0" y="92"/>
                    </a:moveTo>
                    <a:lnTo>
                      <a:pt x="112" y="0"/>
                    </a:lnTo>
                    <a:lnTo>
                      <a:pt x="318" y="144"/>
                    </a:lnTo>
                    <a:lnTo>
                      <a:pt x="0" y="92"/>
                    </a:lnTo>
                    <a:lnTo>
                      <a:pt x="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4" name="Freeform 930"/>
              <p:cNvSpPr>
                <a:spLocks/>
              </p:cNvSpPr>
              <p:nvPr userDrawn="1"/>
            </p:nvSpPr>
            <p:spPr bwMode="auto">
              <a:xfrm>
                <a:off x="2327772" y="3384841"/>
                <a:ext cx="972780" cy="2742580"/>
              </a:xfrm>
              <a:custGeom>
                <a:avLst/>
                <a:gdLst>
                  <a:gd name="T0" fmla="*/ 145 w 238"/>
                  <a:gd name="T1" fmla="*/ 671 h 671"/>
                  <a:gd name="T2" fmla="*/ 238 w 238"/>
                  <a:gd name="T3" fmla="*/ 17 h 671"/>
                  <a:gd name="T4" fmla="*/ 133 w 238"/>
                  <a:gd name="T5" fmla="*/ 0 h 671"/>
                  <a:gd name="T6" fmla="*/ 0 w 238"/>
                  <a:gd name="T7" fmla="*/ 479 h 671"/>
                  <a:gd name="T8" fmla="*/ 145 w 238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671">
                    <a:moveTo>
                      <a:pt x="145" y="671"/>
                    </a:moveTo>
                    <a:lnTo>
                      <a:pt x="238" y="17"/>
                    </a:lnTo>
                    <a:lnTo>
                      <a:pt x="133" y="0"/>
                    </a:lnTo>
                    <a:lnTo>
                      <a:pt x="0" y="479"/>
                    </a:lnTo>
                    <a:lnTo>
                      <a:pt x="145" y="6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  <p:sp>
            <p:nvSpPr>
              <p:cNvPr id="25" name="Freeform 24"/>
              <p:cNvSpPr>
                <a:spLocks/>
              </p:cNvSpPr>
              <p:nvPr userDrawn="1"/>
            </p:nvSpPr>
            <p:spPr bwMode="auto">
              <a:xfrm>
                <a:off x="-1" y="2752795"/>
                <a:ext cx="2765113" cy="4114430"/>
              </a:xfrm>
              <a:custGeom>
                <a:avLst/>
                <a:gdLst>
                  <a:gd name="connsiteX0" fmla="*/ 0 w 2765113"/>
                  <a:gd name="connsiteY0" fmla="*/ 0 h 4114430"/>
                  <a:gd name="connsiteX1" fmla="*/ 2765113 w 2765113"/>
                  <a:gd name="connsiteY1" fmla="*/ 3668914 h 4114430"/>
                  <a:gd name="connsiteX2" fmla="*/ 2184716 w 2765113"/>
                  <a:gd name="connsiteY2" fmla="*/ 4114430 h 4114430"/>
                  <a:gd name="connsiteX3" fmla="*/ 128803 w 2765113"/>
                  <a:gd name="connsiteY3" fmla="*/ 4065383 h 4114430"/>
                  <a:gd name="connsiteX4" fmla="*/ 0 w 2765113"/>
                  <a:gd name="connsiteY4" fmla="*/ 3360884 h 411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113" h="4114430">
                    <a:moveTo>
                      <a:pt x="0" y="0"/>
                    </a:moveTo>
                    <a:lnTo>
                      <a:pt x="2765113" y="3668914"/>
                    </a:lnTo>
                    <a:lnTo>
                      <a:pt x="2184716" y="4114430"/>
                    </a:lnTo>
                    <a:lnTo>
                      <a:pt x="128803" y="4065383"/>
                    </a:lnTo>
                    <a:lnTo>
                      <a:pt x="0" y="33608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661"/>
              </a:p>
            </p:txBody>
          </p:sp>
          <p:sp>
            <p:nvSpPr>
              <p:cNvPr id="26" name="Freeform 932"/>
              <p:cNvSpPr>
                <a:spLocks/>
              </p:cNvSpPr>
              <p:nvPr userDrawn="1"/>
            </p:nvSpPr>
            <p:spPr bwMode="auto">
              <a:xfrm>
                <a:off x="737806" y="707655"/>
                <a:ext cx="1659448" cy="4365240"/>
              </a:xfrm>
              <a:custGeom>
                <a:avLst/>
                <a:gdLst>
                  <a:gd name="T0" fmla="*/ 406 w 406"/>
                  <a:gd name="T1" fmla="*/ 831 h 1068"/>
                  <a:gd name="T2" fmla="*/ 147 w 406"/>
                  <a:gd name="T3" fmla="*/ 0 h 1068"/>
                  <a:gd name="T4" fmla="*/ 0 w 406"/>
                  <a:gd name="T5" fmla="*/ 617 h 1068"/>
                  <a:gd name="T6" fmla="*/ 340 w 406"/>
                  <a:gd name="T7" fmla="*/ 1068 h 1068"/>
                  <a:gd name="T8" fmla="*/ 406 w 406"/>
                  <a:gd name="T9" fmla="*/ 831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1068">
                    <a:moveTo>
                      <a:pt x="406" y="831"/>
                    </a:moveTo>
                    <a:lnTo>
                      <a:pt x="147" y="0"/>
                    </a:lnTo>
                    <a:lnTo>
                      <a:pt x="0" y="617"/>
                    </a:lnTo>
                    <a:lnTo>
                      <a:pt x="340" y="1068"/>
                    </a:lnTo>
                    <a:lnTo>
                      <a:pt x="406" y="8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1"/>
              </a:p>
            </p:txBody>
          </p:sp>
        </p:grp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-3035214" y="3344105"/>
              <a:ext cx="6863907" cy="175702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 userDrawn="1"/>
          </p:nvSpPr>
          <p:spPr>
            <a:xfrm>
              <a:off x="-1" y="0"/>
              <a:ext cx="311151" cy="6858000"/>
            </a:xfrm>
            <a:prstGeom prst="rect">
              <a:avLst/>
            </a:prstGeom>
            <a:gradFill>
              <a:gsLst>
                <a:gs pos="25000">
                  <a:schemeClr val="accent2"/>
                </a:gs>
                <a:gs pos="100000">
                  <a:schemeClr val="tx1"/>
                </a:gs>
              </a:gsLst>
              <a:lin ang="2159400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  <p:sp>
          <p:nvSpPr>
            <p:cNvPr id="22" name="Freeform 21"/>
            <p:cNvSpPr/>
            <p:nvPr userDrawn="1"/>
          </p:nvSpPr>
          <p:spPr>
            <a:xfrm>
              <a:off x="0" y="3168650"/>
              <a:ext cx="311150" cy="3689350"/>
            </a:xfrm>
            <a:custGeom>
              <a:avLst/>
              <a:gdLst>
                <a:gd name="connsiteX0" fmla="*/ 0 w 416718"/>
                <a:gd name="connsiteY0" fmla="*/ 0 h 4056770"/>
                <a:gd name="connsiteX1" fmla="*/ 71939 w 416718"/>
                <a:gd name="connsiteY1" fmla="*/ 72813 h 4056770"/>
                <a:gd name="connsiteX2" fmla="*/ 416718 w 416718"/>
                <a:gd name="connsiteY2" fmla="*/ 532518 h 4056770"/>
                <a:gd name="connsiteX3" fmla="*/ 416718 w 416718"/>
                <a:gd name="connsiteY3" fmla="*/ 4056770 h 4056770"/>
                <a:gd name="connsiteX4" fmla="*/ 0 w 416718"/>
                <a:gd name="connsiteY4" fmla="*/ 4056770 h 4056770"/>
                <a:gd name="connsiteX0" fmla="*/ 0 w 416718"/>
                <a:gd name="connsiteY0" fmla="*/ 0 h 4056770"/>
                <a:gd name="connsiteX1" fmla="*/ 416718 w 416718"/>
                <a:gd name="connsiteY1" fmla="*/ 532518 h 4056770"/>
                <a:gd name="connsiteX2" fmla="*/ 416718 w 416718"/>
                <a:gd name="connsiteY2" fmla="*/ 4056770 h 4056770"/>
                <a:gd name="connsiteX3" fmla="*/ 0 w 416718"/>
                <a:gd name="connsiteY3" fmla="*/ 4056770 h 4056770"/>
                <a:gd name="connsiteX4" fmla="*/ 0 w 416718"/>
                <a:gd name="connsiteY4" fmla="*/ 0 h 4056770"/>
                <a:gd name="connsiteX0" fmla="*/ 0 w 416718"/>
                <a:gd name="connsiteY0" fmla="*/ 0 h 3994887"/>
                <a:gd name="connsiteX1" fmla="*/ 416718 w 416718"/>
                <a:gd name="connsiteY1" fmla="*/ 470635 h 3994887"/>
                <a:gd name="connsiteX2" fmla="*/ 416718 w 416718"/>
                <a:gd name="connsiteY2" fmla="*/ 3994887 h 3994887"/>
                <a:gd name="connsiteX3" fmla="*/ 0 w 416718"/>
                <a:gd name="connsiteY3" fmla="*/ 3994887 h 3994887"/>
                <a:gd name="connsiteX4" fmla="*/ 0 w 416718"/>
                <a:gd name="connsiteY4" fmla="*/ 0 h 399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718" h="3994887">
                  <a:moveTo>
                    <a:pt x="0" y="0"/>
                  </a:moveTo>
                  <a:lnTo>
                    <a:pt x="416718" y="470635"/>
                  </a:lnTo>
                  <a:lnTo>
                    <a:pt x="416718" y="3994887"/>
                  </a:lnTo>
                  <a:lnTo>
                    <a:pt x="0" y="39948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35000">
                  <a:schemeClr val="accent1"/>
                </a:gs>
                <a:gs pos="96000">
                  <a:schemeClr val="accent2"/>
                </a:gs>
              </a:gsLst>
              <a:lin ang="0" scaled="0"/>
            </a:gradFill>
            <a:ln w="95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72000" tIns="72000" rIns="72000" bIns="7200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69"/>
                </a:spcBef>
              </a:pPr>
              <a:endParaRPr lang="en-US" sz="1384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0004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40">
          <p15:clr>
            <a:srgbClr val="FBAE40"/>
          </p15:clr>
        </p15:guide>
        <p15:guide id="3" pos="5184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709">
          <p15:clr>
            <a:srgbClr val="FBAE40"/>
          </p15:clr>
        </p15:guide>
        <p15:guide id="6" orient="horz" pos="890">
          <p15:clr>
            <a:srgbClr val="FBAE40"/>
          </p15:clr>
        </p15:guide>
        <p15:guide id="7" orient="horz" pos="399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2756592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/>
            <a:ahLst/>
            <a:cxnLst>
              <a:cxn ang="0">
                <a:pos x="12" y="124"/>
              </a:cxn>
              <a:cxn ang="0">
                <a:pos x="1381" y="12"/>
              </a:cxn>
              <a:cxn ang="0">
                <a:pos x="4064" y="581"/>
              </a:cxn>
              <a:cxn ang="0">
                <a:pos x="5773" y="118"/>
              </a:cxn>
              <a:cxn ang="0">
                <a:pos x="5766" y="2151"/>
              </a:cxn>
              <a:cxn ang="0">
                <a:pos x="3966" y="2263"/>
              </a:cxn>
              <a:cxn ang="0">
                <a:pos x="1963" y="1897"/>
              </a:cxn>
              <a:cxn ang="0">
                <a:pos x="6" y="2407"/>
              </a:cxn>
              <a:cxn ang="0">
                <a:pos x="12" y="124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90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/>
            <a:ahLst/>
            <a:cxnLst>
              <a:cxn ang="0">
                <a:pos x="6" y="272"/>
              </a:cxn>
              <a:cxn ang="0">
                <a:pos x="1453" y="10"/>
              </a:cxn>
              <a:cxn ang="0">
                <a:pos x="4182" y="482"/>
              </a:cxn>
              <a:cxn ang="0">
                <a:pos x="5764" y="154"/>
              </a:cxn>
              <a:cxn ang="0">
                <a:pos x="5764" y="1806"/>
              </a:cxn>
              <a:cxn ang="0">
                <a:pos x="4005" y="1994"/>
              </a:cxn>
              <a:cxn ang="0">
                <a:pos x="1891" y="1522"/>
              </a:cxn>
              <a:cxn ang="0">
                <a:pos x="6" y="1967"/>
              </a:cxn>
              <a:cxn ang="0">
                <a:pos x="6" y="272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091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309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3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4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3095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6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7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3098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9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659563" y="6453188"/>
            <a:ext cx="2133600" cy="244475"/>
          </a:xfr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fld id="{A69801A0-FC71-49C8-A638-6AA7FC051D8D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pic>
        <p:nvPicPr>
          <p:cNvPr id="3100" name="Picture 28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1013" y="5445125"/>
            <a:ext cx="685800" cy="904875"/>
          </a:xfrm>
          <a:prstGeom prst="rect">
            <a:avLst/>
          </a:prstGeom>
          <a:noFill/>
        </p:spPr>
      </p:pic>
      <p:sp>
        <p:nvSpPr>
          <p:cNvPr id="3101" name="Rectangle 29"/>
          <p:cNvSpPr>
            <a:spLocks noGrp="1" noChangeArrowheads="1"/>
          </p:cNvSpPr>
          <p:nvPr>
            <p:ph type="ftr" sz="quarter" idx="3"/>
          </p:nvPr>
        </p:nvSpPr>
        <p:spPr>
          <a:xfrm>
            <a:off x="5148263" y="404813"/>
            <a:ext cx="3536950" cy="5032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4459836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F28B1D5-92E4-4F78-9D94-6A89CBF4DF43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84166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68CA6AC-14B7-4D7C-BE6B-C80F35BD94B7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3AE634-78D5-439A-9656-45CFA5AB1F26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0989016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8CAA1C5-3A62-489F-8CF3-418F170627F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0664389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68CA6AC-14B7-4D7C-BE6B-C80F35BD94B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364072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A5F735E-1BCC-44F2-8D0F-3011B9FB90F2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7824165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9EBDC90-0C75-4889-9054-82CB72C5828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8302336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D1821C-26A9-4788-A17A-DD17BE5C49C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1659460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03A1CCD-DE18-4316-973A-0674310C4B69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5850819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82DB223-DFC4-41AE-B332-E02C0A24D22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0863799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6CCB9B-C5BD-4D89-9E55-87443AAAD77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23493660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681B4CF2-5324-4D9D-B577-5987269D2D1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639704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A5F735E-1BCC-44F2-8D0F-3011B9FB90F2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96975"/>
            <a:ext cx="7772400" cy="1470025"/>
          </a:xfrm>
        </p:spPr>
        <p:txBody>
          <a:bodyPr/>
          <a:lstStyle>
            <a:lvl1pPr>
              <a:defRPr sz="4000"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73463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1426744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156001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273634"/>
            <a:ext cx="8229600" cy="48714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248885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9" y="44450"/>
            <a:ext cx="6760029" cy="826407"/>
          </a:xfrm>
        </p:spPr>
        <p:txBody>
          <a:bodyPr/>
          <a:lstStyle>
            <a:lvl1pPr algn="l">
              <a:defRPr sz="3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500034" y="1273634"/>
            <a:ext cx="8229600" cy="48714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4408206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035629" y="44450"/>
            <a:ext cx="6705599" cy="826407"/>
          </a:xfrm>
        </p:spPr>
        <p:txBody>
          <a:bodyPr/>
          <a:lstStyle>
            <a:lvl1pPr algn="l">
              <a:defRPr sz="3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00034" y="1273634"/>
            <a:ext cx="8229600" cy="48714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4632792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035629" y="44450"/>
            <a:ext cx="6705599" cy="826407"/>
          </a:xfrm>
        </p:spPr>
        <p:txBody>
          <a:bodyPr/>
          <a:lstStyle>
            <a:lvl1pPr algn="l">
              <a:defRPr sz="3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00034" y="1273634"/>
            <a:ext cx="8229600" cy="48714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2282858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00034" y="1273634"/>
            <a:ext cx="8229600" cy="48714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1981199" y="44450"/>
            <a:ext cx="6760029" cy="826407"/>
          </a:xfrm>
        </p:spPr>
        <p:txBody>
          <a:bodyPr/>
          <a:lstStyle>
            <a:lvl1pPr algn="l">
              <a:defRPr sz="3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0747113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959429" y="44450"/>
            <a:ext cx="6781799" cy="826407"/>
          </a:xfrm>
        </p:spPr>
        <p:txBody>
          <a:bodyPr/>
          <a:lstStyle>
            <a:lvl1pPr algn="l">
              <a:defRPr sz="32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00034" y="1273634"/>
            <a:ext cx="8229600" cy="48714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0793212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81075"/>
            <a:ext cx="4038600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038600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014839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92499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9EBDC90-0C75-4889-9054-82CB72C5828C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27811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34833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364058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55937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536861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679739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143000" y="1122480"/>
            <a:ext cx="6857640" cy="11066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96253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58468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9132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2255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D1821C-26A9-4788-A17A-DD17BE5C49CB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802347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18587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517287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Sun, 02-Feb-20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13278"/>
      </p:ext>
    </p:extLst>
  </p:cSld>
  <p:clrMapOvr>
    <a:masterClrMapping/>
  </p:clrMapOvr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Sun, 02-Feb-20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28671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Sun, 02-Feb-20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44757"/>
      </p:ext>
    </p:extLst>
  </p:cSld>
  <p:clrMapOvr>
    <a:masterClrMapping/>
  </p:clrMapOvr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Sun, 02-Feb-20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168"/>
      </p:ext>
    </p:extLst>
  </p:cSld>
  <p:clrMapOvr>
    <a:masterClrMapping/>
  </p:clrMapOvr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Sun, 02-Feb-20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19656"/>
      </p:ext>
    </p:extLst>
  </p:cSld>
  <p:clrMapOvr>
    <a:masterClrMapping/>
  </p:clrMapOvr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Sun, 02-Feb-20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47892"/>
      </p:ext>
    </p:extLst>
  </p:cSld>
  <p:clrMapOvr>
    <a:masterClrMapping/>
  </p:clrMapOvr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59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03A1CCD-DE18-4316-973A-0674310C4B69}" type="slidenum">
              <a:rPr lang="ko-KR" altLang="en-US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9BB4F3-94B7-480D-B9BE-076AE2456976}"/>
              </a:ext>
            </a:extLst>
          </p:cNvPr>
          <p:cNvSpPr/>
          <p:nvPr userDrawn="1"/>
        </p:nvSpPr>
        <p:spPr>
          <a:xfrm>
            <a:off x="1" y="0"/>
            <a:ext cx="5281684" cy="656457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7"/>
          </a:p>
        </p:txBody>
      </p:sp>
    </p:spTree>
    <p:extLst>
      <p:ext uri="{BB962C8B-B14F-4D97-AF65-F5344CB8AC3E}">
        <p14:creationId xmlns:p14="http://schemas.microsoft.com/office/powerpoint/2010/main" val="10110505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11">
            <a:extLst>
              <a:ext uri="{FF2B5EF4-FFF2-40B4-BE49-F238E27FC236}">
                <a16:creationId xmlns:a16="http://schemas.microsoft.com/office/drawing/2014/main" id="{45A4857F-AF3E-4BE5-A345-D41FE0BE4AE0}"/>
              </a:ext>
            </a:extLst>
          </p:cNvPr>
          <p:cNvGrpSpPr/>
          <p:nvPr userDrawn="1"/>
        </p:nvGrpSpPr>
        <p:grpSpPr>
          <a:xfrm>
            <a:off x="1" y="218363"/>
            <a:ext cx="5907311" cy="532216"/>
            <a:chOff x="0" y="254835"/>
            <a:chExt cx="6251557" cy="63071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26A8C8D-CC9C-411B-BC79-CCDF268A155C}"/>
                </a:ext>
              </a:extLst>
            </p:cNvPr>
            <p:cNvSpPr/>
            <p:nvPr/>
          </p:nvSpPr>
          <p:spPr>
            <a:xfrm>
              <a:off x="382275" y="254835"/>
              <a:ext cx="5869282" cy="6295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55">
                <a:defRPr/>
              </a:pPr>
              <a:endParaRPr lang="id-ID" sz="12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3EF430-B6A5-4185-AE1D-C9F96240810B}"/>
                </a:ext>
              </a:extLst>
            </p:cNvPr>
            <p:cNvSpPr/>
            <p:nvPr/>
          </p:nvSpPr>
          <p:spPr>
            <a:xfrm>
              <a:off x="0" y="255966"/>
              <a:ext cx="382276" cy="629586"/>
            </a:xfrm>
            <a:prstGeom prst="rect">
              <a:avLst/>
            </a:prstGeom>
            <a:solidFill>
              <a:srgbClr val="33498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55">
                <a:defRPr/>
              </a:pPr>
              <a:endParaRPr lang="id-ID" sz="12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ABBCA183-4C40-499F-846B-22E6C2419642}"/>
                </a:ext>
              </a:extLst>
            </p:cNvPr>
            <p:cNvSpPr txBox="1">
              <a:spLocks/>
            </p:cNvSpPr>
            <p:nvPr/>
          </p:nvSpPr>
          <p:spPr>
            <a:xfrm>
              <a:off x="644609" y="254835"/>
              <a:ext cx="5209082" cy="629587"/>
            </a:xfrm>
            <a:prstGeom prst="rect">
              <a:avLst/>
            </a:prstGeom>
          </p:spPr>
          <p:txBody>
            <a:bodyPr anchor="ctr">
              <a:noAutofit/>
            </a:bodyPr>
            <a:lstStyle/>
            <a:p>
              <a:pPr lvl="0">
                <a:buSzPct val="25000"/>
              </a:pPr>
              <a:endParaRPr lang="en-US" sz="3200" b="1" dirty="0">
                <a:solidFill>
                  <a:srgbClr val="33498D"/>
                </a:solidFill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86196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71199-0909-4F62-8375-503689002F26}"/>
              </a:ext>
            </a:extLst>
          </p:cNvPr>
          <p:cNvSpPr/>
          <p:nvPr userDrawn="1"/>
        </p:nvSpPr>
        <p:spPr>
          <a:xfrm>
            <a:off x="-174008" y="146889"/>
            <a:ext cx="5912427" cy="11359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63220E-834D-4C97-BDFC-C893B3371478}"/>
              </a:ext>
            </a:extLst>
          </p:cNvPr>
          <p:cNvCxnSpPr>
            <a:cxnSpLocks/>
          </p:cNvCxnSpPr>
          <p:nvPr userDrawn="1"/>
        </p:nvCxnSpPr>
        <p:spPr>
          <a:xfrm>
            <a:off x="-550718" y="852439"/>
            <a:ext cx="4774375" cy="0"/>
          </a:xfrm>
          <a:prstGeom prst="line">
            <a:avLst/>
          </a:prstGeom>
          <a:ln>
            <a:solidFill>
              <a:srgbClr val="33498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80AC9D40-7382-46A2-93FD-17082B7706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8595" y="287379"/>
            <a:ext cx="4765833" cy="479425"/>
          </a:xfrm>
        </p:spPr>
        <p:txBody>
          <a:bodyPr>
            <a:noAutofit/>
          </a:bodyPr>
          <a:lstStyle>
            <a:lvl1pPr>
              <a:defRPr b="1">
                <a:latin typeface="Calibri (Body)"/>
              </a:defRPr>
            </a:lvl1pPr>
          </a:lstStyle>
          <a:p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79464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B54B3-842B-4CAA-9AF9-83684E09AD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71199-0909-4F62-8375-503689002F26}"/>
              </a:ext>
            </a:extLst>
          </p:cNvPr>
          <p:cNvSpPr/>
          <p:nvPr userDrawn="1"/>
        </p:nvSpPr>
        <p:spPr>
          <a:xfrm>
            <a:off x="-174008" y="146889"/>
            <a:ext cx="5912427" cy="88362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0AC9D40-7382-46A2-93FD-17082B7706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8595" y="330921"/>
            <a:ext cx="4765833" cy="479425"/>
          </a:xfrm>
        </p:spPr>
        <p:txBody>
          <a:bodyPr>
            <a:noAutofit/>
          </a:bodyPr>
          <a:lstStyle>
            <a:lvl1pPr>
              <a:defRPr b="1">
                <a:latin typeface="Calibri (Body)"/>
              </a:defRPr>
            </a:lvl1pPr>
          </a:lstStyle>
          <a:p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40055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1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Sun, 02-Feb-20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67575"/>
      </p:ext>
    </p:extLst>
  </p:cSld>
  <p:clrMapOvr>
    <a:masterClrMapping/>
  </p:clrMapOvr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1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1"/>
            <a:ext cx="294917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Sun, 02-Feb-20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32818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Sun, 02-Feb-20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04917"/>
      </p:ext>
    </p:extLst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6"/>
            <a:ext cx="1971675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6"/>
            <a:ext cx="5800725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73F9-0444-C547-8BBB-C2C129AEF00E}" type="datetimeFigureOut">
              <a:rPr lang="en-US" smtClean="0"/>
              <a:t>Sun, 02-Feb-20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36416"/>
      </p:ext>
    </p:extLst>
  </p:cSld>
  <p:clrMapOvr>
    <a:masterClrMapping/>
  </p:clrMapOvr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220098"/>
            <a:ext cx="220701" cy="487692"/>
          </a:xfrm>
          <a:prstGeom prst="rect">
            <a:avLst/>
          </a:prstGeom>
          <a:solidFill>
            <a:srgbClr val="334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EA879E-2128-4032-AE0E-C995E5C555EA}"/>
              </a:ext>
            </a:extLst>
          </p:cNvPr>
          <p:cNvSpPr/>
          <p:nvPr userDrawn="1"/>
        </p:nvSpPr>
        <p:spPr>
          <a:xfrm>
            <a:off x="256706" y="163822"/>
            <a:ext cx="5631476" cy="600243"/>
          </a:xfrm>
          <a:prstGeom prst="roundRect">
            <a:avLst/>
          </a:prstGeom>
          <a:noFill/>
          <a:ln>
            <a:solidFill>
              <a:srgbClr val="33498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54358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198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oleObject" Target="../embeddings/oleObject4.bin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vmlDrawing" Target="../drawings/vmlDrawing4.v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oleObject" Target="../embeddings/oleObject7.bin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vmlDrawing" Target="../drawings/vmlDrawing7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6" name="Image" r:id="rId15" imgW="9561905" imgH="1600000" progId="">
                  <p:embed/>
                </p:oleObj>
              </mc:Choice>
              <mc:Fallback>
                <p:oleObj name="Image" r:id="rId15" imgW="9561905" imgH="1600000" progId="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Freeform 16"/>
          <p:cNvSpPr>
            <a:spLocks/>
          </p:cNvSpPr>
          <p:nvPr/>
        </p:nvSpPr>
        <p:spPr bwMode="gray">
          <a:xfrm>
            <a:off x="-11113" y="280988"/>
            <a:ext cx="9155113" cy="1620837"/>
          </a:xfrm>
          <a:custGeom>
            <a:avLst/>
            <a:gdLst/>
            <a:ahLst/>
            <a:cxnLst>
              <a:cxn ang="0">
                <a:pos x="6" y="109"/>
              </a:cxn>
              <a:cxn ang="0">
                <a:pos x="1427" y="46"/>
              </a:cxn>
              <a:cxn ang="0">
                <a:pos x="4032" y="255"/>
              </a:cxn>
              <a:cxn ang="0">
                <a:pos x="5767" y="0"/>
              </a:cxn>
              <a:cxn ang="0">
                <a:pos x="5767" y="776"/>
              </a:cxn>
              <a:cxn ang="0">
                <a:pos x="4065" y="831"/>
              </a:cxn>
              <a:cxn ang="0">
                <a:pos x="1984" y="674"/>
              </a:cxn>
              <a:cxn ang="0">
                <a:pos x="14" y="995"/>
              </a:cxn>
              <a:cxn ang="0">
                <a:pos x="6" y="109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gray">
          <a:xfrm>
            <a:off x="-20638" y="533400"/>
            <a:ext cx="9161463" cy="1006475"/>
          </a:xfrm>
          <a:custGeom>
            <a:avLst/>
            <a:gdLst/>
            <a:ahLst/>
            <a:cxnLst>
              <a:cxn ang="0">
                <a:pos x="20" y="109"/>
              </a:cxn>
              <a:cxn ang="0">
                <a:pos x="1442" y="3"/>
              </a:cxn>
              <a:cxn ang="0">
                <a:pos x="4150" y="148"/>
              </a:cxn>
              <a:cxn ang="0">
                <a:pos x="5771" y="37"/>
              </a:cxn>
              <a:cxn ang="0">
                <a:pos x="5771" y="557"/>
              </a:cxn>
              <a:cxn ang="0">
                <a:pos x="3942" y="592"/>
              </a:cxn>
              <a:cxn ang="0">
                <a:pos x="1839" y="456"/>
              </a:cxn>
              <a:cxn ang="0">
                <a:pos x="6" y="620"/>
              </a:cxn>
              <a:cxn ang="0">
                <a:pos x="20" y="109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5" name="Group 21"/>
          <p:cNvGrpSpPr>
            <a:grpSpLocks/>
          </p:cNvGrpSpPr>
          <p:nvPr/>
        </p:nvGrpSpPr>
        <p:grpSpPr bwMode="auto"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46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8" name="Group 24"/>
          <p:cNvGrpSpPr>
            <a:grpSpLocks/>
          </p:cNvGrpSpPr>
          <p:nvPr/>
        </p:nvGrpSpPr>
        <p:grpSpPr bwMode="auto"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49" name="Oval 25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0" name="Oval 26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fld id="{41F39E41-B9B5-4BC9-9792-9EE9E525E3D1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28662" y="714356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17505-E79A-4CE3-955B-46529E59C72C}" type="datetimeFigureOut">
              <a:rPr lang="en-US" smtClean="0"/>
              <a:pPr/>
              <a:t>Sun, 02-Feb-20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9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473F9-0444-C547-8BBB-C2C129AEF00E}" type="datetimeFigureOut">
              <a:rPr lang="en-US" smtClean="0"/>
              <a:t>Sun, 02-Feb-20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571846"/>
            <a:ext cx="9144000" cy="314793"/>
          </a:xfrm>
          <a:prstGeom prst="rect">
            <a:avLst/>
          </a:prstGeom>
          <a:solidFill>
            <a:srgbClr val="334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186360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</p:sldLayoutIdLs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7" name="Image" r:id="rId15" imgW="9561905" imgH="1600000" progId="">
                  <p:embed/>
                </p:oleObj>
              </mc:Choice>
              <mc:Fallback>
                <p:oleObj name="Image" r:id="rId15" imgW="9561905" imgH="1600000" progId="">
                  <p:embed/>
                  <p:pic>
                    <p:nvPicPr>
                      <p:cNvPr id="105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Freeform 16"/>
          <p:cNvSpPr>
            <a:spLocks/>
          </p:cNvSpPr>
          <p:nvPr/>
        </p:nvSpPr>
        <p:spPr bwMode="gray">
          <a:xfrm>
            <a:off x="-11113" y="280988"/>
            <a:ext cx="9155113" cy="1620837"/>
          </a:xfrm>
          <a:custGeom>
            <a:avLst/>
            <a:gdLst/>
            <a:ahLst/>
            <a:cxnLst>
              <a:cxn ang="0">
                <a:pos x="6" y="109"/>
              </a:cxn>
              <a:cxn ang="0">
                <a:pos x="1427" y="46"/>
              </a:cxn>
              <a:cxn ang="0">
                <a:pos x="4032" y="255"/>
              </a:cxn>
              <a:cxn ang="0">
                <a:pos x="5767" y="0"/>
              </a:cxn>
              <a:cxn ang="0">
                <a:pos x="5767" y="776"/>
              </a:cxn>
              <a:cxn ang="0">
                <a:pos x="4065" y="831"/>
              </a:cxn>
              <a:cxn ang="0">
                <a:pos x="1984" y="674"/>
              </a:cxn>
              <a:cxn ang="0">
                <a:pos x="14" y="995"/>
              </a:cxn>
              <a:cxn ang="0">
                <a:pos x="6" y="109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gray">
          <a:xfrm>
            <a:off x="-20638" y="533400"/>
            <a:ext cx="9161463" cy="1006475"/>
          </a:xfrm>
          <a:custGeom>
            <a:avLst/>
            <a:gdLst/>
            <a:ahLst/>
            <a:cxnLst>
              <a:cxn ang="0">
                <a:pos x="20" y="109"/>
              </a:cxn>
              <a:cxn ang="0">
                <a:pos x="1442" y="3"/>
              </a:cxn>
              <a:cxn ang="0">
                <a:pos x="4150" y="148"/>
              </a:cxn>
              <a:cxn ang="0">
                <a:pos x="5771" y="37"/>
              </a:cxn>
              <a:cxn ang="0">
                <a:pos x="5771" y="557"/>
              </a:cxn>
              <a:cxn ang="0">
                <a:pos x="3942" y="592"/>
              </a:cxn>
              <a:cxn ang="0">
                <a:pos x="1839" y="456"/>
              </a:cxn>
              <a:cxn ang="0">
                <a:pos x="6" y="620"/>
              </a:cxn>
              <a:cxn ang="0">
                <a:pos x="20" y="109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5" name="Group 21"/>
          <p:cNvGrpSpPr>
            <a:grpSpLocks/>
          </p:cNvGrpSpPr>
          <p:nvPr/>
        </p:nvGrpSpPr>
        <p:grpSpPr bwMode="auto"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46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8" name="Group 24"/>
          <p:cNvGrpSpPr>
            <a:grpSpLocks/>
          </p:cNvGrpSpPr>
          <p:nvPr/>
        </p:nvGrpSpPr>
        <p:grpSpPr bwMode="auto"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49" name="Oval 25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0" name="Oval 26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fld id="{41F39E41-B9B5-4BC9-9792-9EE9E525E3D1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28662" y="714356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812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4450"/>
            <a:ext cx="82296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8229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9482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2" r:id="rId8"/>
    <p:sldLayoutId id="2147483723" r:id="rId9"/>
    <p:sldLayoutId id="2147483724" r:id="rId10"/>
    <p:sldLayoutId id="2147483725" r:id="rId11"/>
  </p:sldLayoutIdLst>
  <p:transition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D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D0000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D0000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D0000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D0000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D00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D00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D00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D00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Tx/>
        <a:buChar char="•"/>
        <a:defRPr sz="2400">
          <a:solidFill>
            <a:srgbClr val="1035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–"/>
        <a:defRPr sz="2000">
          <a:solidFill>
            <a:srgbClr val="1035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•"/>
        <a:defRPr>
          <a:solidFill>
            <a:srgbClr val="103566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–"/>
        <a:defRPr sz="1600">
          <a:solidFill>
            <a:srgbClr val="103566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»"/>
        <a:defRPr sz="1400">
          <a:solidFill>
            <a:srgbClr val="103566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»"/>
        <a:defRPr sz="1400">
          <a:solidFill>
            <a:srgbClr val="1035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»"/>
        <a:defRPr sz="1400">
          <a:solidFill>
            <a:srgbClr val="1035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»"/>
        <a:defRPr sz="1400">
          <a:solidFill>
            <a:srgbClr val="1035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B1B1B1"/>
        </a:buClr>
        <a:buChar char="»"/>
        <a:defRPr sz="1400">
          <a:solidFill>
            <a:srgbClr val="1035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3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33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lstStyle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1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514440" lvl="1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857160" lvl="2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5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200240" lvl="3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1542960" lvl="4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8680A9A9-DFC1-487A-B12B-C87E66EDE2CA}" type="datetime">
              <a:rPr lang="en-US" sz="900" b="1" strike="noStrike" spc="-1">
                <a:solidFill>
                  <a:srgbClr val="8B8B8B"/>
                </a:solidFill>
                <a:latin typeface="Arial"/>
                <a:ea typeface="굴림"/>
              </a:rPr>
              <a:t>Sun, 02-Feb-20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1276B47-3AFB-4110-B73B-96EB1E1D924C}" type="slidenum">
              <a:rPr lang="en-US" sz="900" b="1" strike="noStrike" spc="-1">
                <a:solidFill>
                  <a:srgbClr val="8B8B8B"/>
                </a:solidFill>
                <a:latin typeface="Arial"/>
                <a:ea typeface="굴림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022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473F9-0444-C547-8BBB-C2C129AEF00E}" type="datetimeFigureOut">
              <a:rPr lang="en-US" smtClean="0"/>
              <a:t>Sun, 02-Feb-20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3E11E-7951-694D-993C-5251800F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8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</p:sldLayoutIdLs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9" name="Image" r:id="rId15" imgW="9561905" imgH="1600000" progId="">
                  <p:embed/>
                </p:oleObj>
              </mc:Choice>
              <mc:Fallback>
                <p:oleObj name="Image" r:id="rId15" imgW="9561905" imgH="1600000" progId="">
                  <p:embed/>
                  <p:pic>
                    <p:nvPicPr>
                      <p:cNvPr id="105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Freeform 16"/>
          <p:cNvSpPr>
            <a:spLocks/>
          </p:cNvSpPr>
          <p:nvPr/>
        </p:nvSpPr>
        <p:spPr bwMode="gray">
          <a:xfrm>
            <a:off x="-11113" y="280988"/>
            <a:ext cx="9155113" cy="1620837"/>
          </a:xfrm>
          <a:custGeom>
            <a:avLst/>
            <a:gdLst/>
            <a:ahLst/>
            <a:cxnLst>
              <a:cxn ang="0">
                <a:pos x="6" y="109"/>
              </a:cxn>
              <a:cxn ang="0">
                <a:pos x="1427" y="46"/>
              </a:cxn>
              <a:cxn ang="0">
                <a:pos x="4032" y="255"/>
              </a:cxn>
              <a:cxn ang="0">
                <a:pos x="5767" y="0"/>
              </a:cxn>
              <a:cxn ang="0">
                <a:pos x="5767" y="776"/>
              </a:cxn>
              <a:cxn ang="0">
                <a:pos x="4065" y="831"/>
              </a:cxn>
              <a:cxn ang="0">
                <a:pos x="1984" y="674"/>
              </a:cxn>
              <a:cxn ang="0">
                <a:pos x="14" y="995"/>
              </a:cxn>
              <a:cxn ang="0">
                <a:pos x="6" y="109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gray">
          <a:xfrm>
            <a:off x="-20638" y="533400"/>
            <a:ext cx="9161463" cy="1006475"/>
          </a:xfrm>
          <a:custGeom>
            <a:avLst/>
            <a:gdLst/>
            <a:ahLst/>
            <a:cxnLst>
              <a:cxn ang="0">
                <a:pos x="20" y="109"/>
              </a:cxn>
              <a:cxn ang="0">
                <a:pos x="1442" y="3"/>
              </a:cxn>
              <a:cxn ang="0">
                <a:pos x="4150" y="148"/>
              </a:cxn>
              <a:cxn ang="0">
                <a:pos x="5771" y="37"/>
              </a:cxn>
              <a:cxn ang="0">
                <a:pos x="5771" y="557"/>
              </a:cxn>
              <a:cxn ang="0">
                <a:pos x="3942" y="592"/>
              </a:cxn>
              <a:cxn ang="0">
                <a:pos x="1839" y="456"/>
              </a:cxn>
              <a:cxn ang="0">
                <a:pos x="6" y="620"/>
              </a:cxn>
              <a:cxn ang="0">
                <a:pos x="20" y="109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5" name="Group 21"/>
          <p:cNvGrpSpPr>
            <a:grpSpLocks/>
          </p:cNvGrpSpPr>
          <p:nvPr/>
        </p:nvGrpSpPr>
        <p:grpSpPr bwMode="auto"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46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8" name="Group 24"/>
          <p:cNvGrpSpPr>
            <a:grpSpLocks/>
          </p:cNvGrpSpPr>
          <p:nvPr/>
        </p:nvGrpSpPr>
        <p:grpSpPr bwMode="auto"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49" name="Oval 25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0" name="Oval 26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fld id="{41F39E41-B9B5-4BC9-9792-9EE9E525E3D1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28662" y="714356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0220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</p:sldLayoutIdLst>
  <p:transition/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74.png"/><Relationship Id="rId21" Type="http://schemas.openxmlformats.org/officeDocument/2006/relationships/image" Target="../media/image84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70.jpeg"/><Relationship Id="rId17" Type="http://schemas.openxmlformats.org/officeDocument/2006/relationships/image" Target="../media/image80.png"/><Relationship Id="rId2" Type="http://schemas.openxmlformats.org/officeDocument/2006/relationships/image" Target="../media/image73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67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78.png"/><Relationship Id="rId10" Type="http://schemas.openxmlformats.org/officeDocument/2006/relationships/image" Target="../media/image66.png"/><Relationship Id="rId19" Type="http://schemas.openxmlformats.org/officeDocument/2006/relationships/image" Target="../media/image82.jpeg"/><Relationship Id="rId4" Type="http://schemas.openxmlformats.org/officeDocument/2006/relationships/diagramData" Target="../diagrams/data1.xml"/><Relationship Id="rId9" Type="http://schemas.openxmlformats.org/officeDocument/2006/relationships/image" Target="../media/image75.jpeg"/><Relationship Id="rId1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86.png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1.png"/><Relationship Id="rId5" Type="http://schemas.openxmlformats.org/officeDocument/2006/relationships/image" Target="../media/image1.png"/><Relationship Id="rId4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jpeg"/><Relationship Id="rId18" Type="http://schemas.openxmlformats.org/officeDocument/2006/relationships/image" Target="../media/image31.jpeg"/><Relationship Id="rId26" Type="http://schemas.openxmlformats.org/officeDocument/2006/relationships/image" Target="../media/image39.jpeg"/><Relationship Id="rId3" Type="http://schemas.openxmlformats.org/officeDocument/2006/relationships/hyperlink" Target="mailto:taufik@tau-data.id" TargetMode="External"/><Relationship Id="rId21" Type="http://schemas.openxmlformats.org/officeDocument/2006/relationships/image" Target="../media/image34.jpe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17" Type="http://schemas.openxmlformats.org/officeDocument/2006/relationships/image" Target="../media/image30.jpe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20" Type="http://schemas.openxmlformats.org/officeDocument/2006/relationships/image" Target="../media/image33.jpe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0.png"/><Relationship Id="rId11" Type="http://schemas.openxmlformats.org/officeDocument/2006/relationships/image" Target="../media/image24.jpeg"/><Relationship Id="rId24" Type="http://schemas.openxmlformats.org/officeDocument/2006/relationships/image" Target="../media/image37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8.jpeg"/><Relationship Id="rId9" Type="http://schemas.openxmlformats.org/officeDocument/2006/relationships/image" Target="../media/image16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#_ENREF_103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6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png"/><Relationship Id="rId7" Type="http://schemas.openxmlformats.org/officeDocument/2006/relationships/hyperlink" Target="http://mahout.apache.org/users/basics/algorithm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.png"/><Relationship Id="rId11" Type="http://schemas.openxmlformats.org/officeDocument/2006/relationships/image" Target="../media/image101.png"/><Relationship Id="rId5" Type="http://schemas.openxmlformats.org/officeDocument/2006/relationships/hyperlink" Target="https://www.edureka.co/blog/5+Reasons-when-to-use-and-not-to-use-hadoop/" TargetMode="External"/><Relationship Id="rId10" Type="http://schemas.openxmlformats.org/officeDocument/2006/relationships/image" Target="../media/image100.png"/><Relationship Id="rId4" Type="http://schemas.openxmlformats.org/officeDocument/2006/relationships/image" Target="../media/image96.png"/><Relationship Id="rId9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05.png"/><Relationship Id="rId5" Type="http://schemas.openxmlformats.org/officeDocument/2006/relationships/image" Target="../media/image104.jpeg"/><Relationship Id="rId4" Type="http://schemas.openxmlformats.org/officeDocument/2006/relationships/image" Target="../media/image10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7.jpg"/><Relationship Id="rId5" Type="http://schemas.openxmlformats.org/officeDocument/2006/relationships/image" Target="../media/image1.png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1.jpeg"/><Relationship Id="rId3" Type="http://schemas.openxmlformats.org/officeDocument/2006/relationships/image" Target="../media/image44.jpg"/><Relationship Id="rId7" Type="http://schemas.openxmlformats.org/officeDocument/2006/relationships/image" Target="../media/image3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11" Type="http://schemas.openxmlformats.org/officeDocument/2006/relationships/image" Target="../media/image50.jpeg"/><Relationship Id="rId5" Type="http://schemas.openxmlformats.org/officeDocument/2006/relationships/image" Target="../media/image35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Relationship Id="rId14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8.jpeg"/><Relationship Id="rId5" Type="http://schemas.openxmlformats.org/officeDocument/2006/relationships/image" Target="../media/image1.png"/><Relationship Id="rId4" Type="http://schemas.openxmlformats.org/officeDocument/2006/relationships/oleObject" Target="../embeddings/oleObject8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7" Type="http://schemas.openxmlformats.org/officeDocument/2006/relationships/hyperlink" Target="https://www.kdnuggets.com/2016/10/battle-data-science-venn-diagrams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15.jpeg"/><Relationship Id="rId12" Type="http://schemas.openxmlformats.org/officeDocument/2006/relationships/image" Target="../media/image120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15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4.png"/><Relationship Id="rId5" Type="http://schemas.openxmlformats.org/officeDocument/2006/relationships/image" Target="../media/image1.pn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26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25.png"/><Relationship Id="rId9" Type="http://schemas.openxmlformats.org/officeDocument/2006/relationships/image" Target="../media/image11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2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27.png"/><Relationship Id="rId5" Type="http://schemas.openxmlformats.org/officeDocument/2006/relationships/image" Target="../media/image1.png"/><Relationship Id="rId10" Type="http://schemas.openxmlformats.org/officeDocument/2006/relationships/image" Target="../media/image131.pn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e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image" Target="../media/image137.emf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image" Target="../media/image136.jpeg"/><Relationship Id="rId16" Type="http://schemas.openxmlformats.org/officeDocument/2006/relationships/image" Target="../media/image150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jpe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jpeg"/><Relationship Id="rId18" Type="http://schemas.openxmlformats.org/officeDocument/2006/relationships/image" Target="../media/image168.jpeg"/><Relationship Id="rId26" Type="http://schemas.openxmlformats.org/officeDocument/2006/relationships/image" Target="../media/image174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34" Type="http://schemas.openxmlformats.org/officeDocument/2006/relationships/image" Target="../media/image181.png"/><Relationship Id="rId7" Type="http://schemas.openxmlformats.org/officeDocument/2006/relationships/image" Target="../media/image157.jpe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5" Type="http://schemas.openxmlformats.org/officeDocument/2006/relationships/image" Target="../media/image173.png"/><Relationship Id="rId33" Type="http://schemas.openxmlformats.org/officeDocument/2006/relationships/image" Target="../media/image180.jpe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66.png"/><Relationship Id="rId20" Type="http://schemas.openxmlformats.org/officeDocument/2006/relationships/image" Target="../media/image170.jpeg"/><Relationship Id="rId29" Type="http://schemas.openxmlformats.org/officeDocument/2006/relationships/image" Target="../media/image137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6.jpeg"/><Relationship Id="rId11" Type="http://schemas.openxmlformats.org/officeDocument/2006/relationships/image" Target="../media/image161.png"/><Relationship Id="rId24" Type="http://schemas.openxmlformats.org/officeDocument/2006/relationships/image" Target="../media/image172.png"/><Relationship Id="rId32" Type="http://schemas.openxmlformats.org/officeDocument/2006/relationships/image" Target="../media/image179.png"/><Relationship Id="rId5" Type="http://schemas.openxmlformats.org/officeDocument/2006/relationships/image" Target="../media/image155.jpeg"/><Relationship Id="rId15" Type="http://schemas.openxmlformats.org/officeDocument/2006/relationships/image" Target="../media/image165.png"/><Relationship Id="rId23" Type="http://schemas.openxmlformats.org/officeDocument/2006/relationships/image" Target="../media/image140.png"/><Relationship Id="rId28" Type="http://schemas.openxmlformats.org/officeDocument/2006/relationships/image" Target="../media/image176.jpeg"/><Relationship Id="rId10" Type="http://schemas.openxmlformats.org/officeDocument/2006/relationships/image" Target="../media/image160.png"/><Relationship Id="rId19" Type="http://schemas.openxmlformats.org/officeDocument/2006/relationships/image" Target="../media/image169.jpeg"/><Relationship Id="rId31" Type="http://schemas.openxmlformats.org/officeDocument/2006/relationships/image" Target="../media/image178.png"/><Relationship Id="rId4" Type="http://schemas.openxmlformats.org/officeDocument/2006/relationships/image" Target="../media/image154.jpe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39.png"/><Relationship Id="rId27" Type="http://schemas.openxmlformats.org/officeDocument/2006/relationships/image" Target="../media/image175.png"/><Relationship Id="rId30" Type="http://schemas.openxmlformats.org/officeDocument/2006/relationships/image" Target="../media/image177.png"/><Relationship Id="rId35" Type="http://schemas.openxmlformats.org/officeDocument/2006/relationships/image" Target="../media/image1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6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datasciencecentral.com/profiles/blogs/the-death-of-the-statistical-test-of-hypothesis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2.png"/><Relationship Id="rId5" Type="http://schemas.openxmlformats.org/officeDocument/2006/relationships/hyperlink" Target="http://www.visiondummy.com/2014/04/curse-dimensionality-affect-classification/" TargetMode="External"/><Relationship Id="rId4" Type="http://schemas.openxmlformats.org/officeDocument/2006/relationships/image" Target="../media/image2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8.bin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06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05.wmf"/><Relationship Id="rId9" Type="http://schemas.openxmlformats.org/officeDocument/2006/relationships/image" Target="../media/image20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1.emf"/><Relationship Id="rId4" Type="http://schemas.openxmlformats.org/officeDocument/2006/relationships/image" Target="../media/image2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jpeg"/><Relationship Id="rId3" Type="http://schemas.openxmlformats.org/officeDocument/2006/relationships/image" Target="../media/image221.gif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4.gif"/><Relationship Id="rId11" Type="http://schemas.openxmlformats.org/officeDocument/2006/relationships/image" Target="../media/image229.png"/><Relationship Id="rId5" Type="http://schemas.openxmlformats.org/officeDocument/2006/relationships/image" Target="../media/image223.gif"/><Relationship Id="rId10" Type="http://schemas.openxmlformats.org/officeDocument/2006/relationships/image" Target="../media/image228.png"/><Relationship Id="rId4" Type="http://schemas.openxmlformats.org/officeDocument/2006/relationships/image" Target="../media/image222.gif"/><Relationship Id="rId9" Type="http://schemas.openxmlformats.org/officeDocument/2006/relationships/image" Target="../media/image227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8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241.wmf"/><Relationship Id="rId12" Type="http://schemas.openxmlformats.org/officeDocument/2006/relationships/image" Target="../media/image239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43.wmf"/><Relationship Id="rId5" Type="http://schemas.openxmlformats.org/officeDocument/2006/relationships/image" Target="../media/image240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42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6.jpeg"/><Relationship Id="rId4" Type="http://schemas.openxmlformats.org/officeDocument/2006/relationships/image" Target="../media/image24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8.png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8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6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25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261.png"/><Relationship Id="rId4" Type="http://schemas.openxmlformats.org/officeDocument/2006/relationships/image" Target="../media/image260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Relationship Id="rId9" Type="http://schemas.openxmlformats.org/officeDocument/2006/relationships/image" Target="../media/image26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1.png"/><Relationship Id="rId7" Type="http://schemas.openxmlformats.org/officeDocument/2006/relationships/image" Target="../media/image27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7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Relationship Id="rId9" Type="http://schemas.openxmlformats.org/officeDocument/2006/relationships/image" Target="../media/image28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8.jpeg"/><Relationship Id="rId12" Type="http://schemas.openxmlformats.org/officeDocument/2006/relationships/image" Target="../media/image241.wmf"/><Relationship Id="rId17" Type="http://schemas.openxmlformats.org/officeDocument/2006/relationships/image" Target="../media/image249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3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7.png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287.png"/><Relationship Id="rId15" Type="http://schemas.openxmlformats.org/officeDocument/2006/relationships/oleObject" Target="../embeddings/oleObject23.bin"/><Relationship Id="rId10" Type="http://schemas.openxmlformats.org/officeDocument/2006/relationships/image" Target="../media/image240.wmf"/><Relationship Id="rId4" Type="http://schemas.openxmlformats.org/officeDocument/2006/relationships/image" Target="../media/image286.png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24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gif"/><Relationship Id="rId3" Type="http://schemas.openxmlformats.org/officeDocument/2006/relationships/image" Target="../media/image291.jpeg"/><Relationship Id="rId7" Type="http://schemas.openxmlformats.org/officeDocument/2006/relationships/image" Target="../media/image29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4.jpeg"/><Relationship Id="rId11" Type="http://schemas.openxmlformats.org/officeDocument/2006/relationships/image" Target="../media/image299.jpeg"/><Relationship Id="rId5" Type="http://schemas.openxmlformats.org/officeDocument/2006/relationships/image" Target="../media/image293.jpeg"/><Relationship Id="rId10" Type="http://schemas.openxmlformats.org/officeDocument/2006/relationships/image" Target="../media/image298.gif"/><Relationship Id="rId4" Type="http://schemas.openxmlformats.org/officeDocument/2006/relationships/image" Target="../media/image292.jpeg"/><Relationship Id="rId9" Type="http://schemas.openxmlformats.org/officeDocument/2006/relationships/image" Target="../media/image297.gi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eg"/><Relationship Id="rId7" Type="http://schemas.openxmlformats.org/officeDocument/2006/relationships/image" Target="../media/image30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webp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66.png"/><Relationship Id="rId7" Type="http://schemas.openxmlformats.org/officeDocument/2006/relationships/image" Target="../media/image31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jpeg"/><Relationship Id="rId9" Type="http://schemas.openxmlformats.org/officeDocument/2006/relationships/image" Target="../media/image31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406B5D15-3FE9-40C1-8860-367D36576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40938"/>
            <a:ext cx="9144000" cy="84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Taufik Sutanto</a:t>
            </a:r>
          </a:p>
          <a:p>
            <a:r>
              <a:rPr lang="en-US" sz="3200" dirty="0">
                <a:solidFill>
                  <a:srgbClr val="060BC6"/>
                </a:solidFill>
              </a:rPr>
              <a:t>https://tau-data.id/unhas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DFA16-51A6-4696-91E5-AC181EBC1F9F}"/>
              </a:ext>
            </a:extLst>
          </p:cNvPr>
          <p:cNvSpPr txBox="1"/>
          <p:nvPr/>
        </p:nvSpPr>
        <p:spPr>
          <a:xfrm>
            <a:off x="6350" y="2272804"/>
            <a:ext cx="9137650" cy="2308324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kern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Pendahuluan</a:t>
            </a:r>
            <a:r>
              <a:rPr lang="en-US" sz="4800" kern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Text Mining dan</a:t>
            </a:r>
            <a:br>
              <a:rPr lang="en-US" sz="4800" kern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sz="4800" kern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Social Media Analytics via</a:t>
            </a:r>
            <a:br>
              <a:rPr lang="en-US" sz="4800" kern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sz="4800" kern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228B9-D20F-4185-A1B6-E7441F59A3F6}"/>
              </a:ext>
            </a:extLst>
          </p:cNvPr>
          <p:cNvSpPr txBox="1"/>
          <p:nvPr/>
        </p:nvSpPr>
        <p:spPr>
          <a:xfrm>
            <a:off x="1043608" y="-27384"/>
            <a:ext cx="63104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 err="1">
                <a:solidFill>
                  <a:srgbClr val="006600"/>
                </a:solidFill>
              </a:rPr>
              <a:t>Universitas</a:t>
            </a:r>
            <a:r>
              <a:rPr lang="en-AU" sz="4000" dirty="0">
                <a:solidFill>
                  <a:srgbClr val="006600"/>
                </a:solidFill>
              </a:rPr>
              <a:t> </a:t>
            </a:r>
            <a:r>
              <a:rPr lang="en-AU" sz="4000" dirty="0" err="1">
                <a:solidFill>
                  <a:srgbClr val="006600"/>
                </a:solidFill>
              </a:rPr>
              <a:t>Hasanuddin</a:t>
            </a:r>
            <a:endParaRPr lang="en-AU" sz="4000" dirty="0">
              <a:solidFill>
                <a:srgbClr val="006600"/>
              </a:solidFill>
            </a:endParaRPr>
          </a:p>
          <a:p>
            <a:r>
              <a:rPr lang="en-AU" sz="2000" dirty="0" err="1">
                <a:solidFill>
                  <a:srgbClr val="060BC6"/>
                </a:solidFill>
              </a:rPr>
              <a:t>Fakultas</a:t>
            </a:r>
            <a:r>
              <a:rPr lang="en-AU" sz="2000" dirty="0">
                <a:solidFill>
                  <a:srgbClr val="060BC6"/>
                </a:solidFill>
              </a:rPr>
              <a:t> MIPA – </a:t>
            </a:r>
            <a:r>
              <a:rPr lang="en-AU" sz="2000" dirty="0" err="1">
                <a:solidFill>
                  <a:srgbClr val="060BC6"/>
                </a:solidFill>
              </a:rPr>
              <a:t>Departemen</a:t>
            </a:r>
            <a:r>
              <a:rPr lang="en-AU" sz="2000" dirty="0">
                <a:solidFill>
                  <a:srgbClr val="060BC6"/>
                </a:solidFill>
              </a:rPr>
              <a:t> </a:t>
            </a:r>
            <a:r>
              <a:rPr lang="en-AU" sz="2000" dirty="0" err="1">
                <a:solidFill>
                  <a:srgbClr val="060BC6"/>
                </a:solidFill>
              </a:rPr>
              <a:t>Statistika</a:t>
            </a:r>
            <a:endParaRPr lang="en-AU" sz="2000" dirty="0">
              <a:solidFill>
                <a:schemeClr val="tx1"/>
              </a:solidFill>
            </a:endParaRPr>
          </a:p>
          <a:p>
            <a:r>
              <a:rPr lang="en-AU" sz="2000" dirty="0">
                <a:solidFill>
                  <a:schemeClr val="tx1"/>
                </a:solidFill>
              </a:rPr>
              <a:t>Makassar, 03-04 </a:t>
            </a:r>
            <a:r>
              <a:rPr lang="en-AU" sz="2000" dirty="0" err="1">
                <a:solidFill>
                  <a:schemeClr val="tx1"/>
                </a:solidFill>
              </a:rPr>
              <a:t>Februari</a:t>
            </a:r>
            <a:r>
              <a:rPr lang="en-AU" sz="2000" dirty="0">
                <a:solidFill>
                  <a:schemeClr val="tx1"/>
                </a:solidFill>
              </a:rPr>
              <a:t> 2020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34A309-2216-422C-B009-3601674B4DFF}"/>
              </a:ext>
            </a:extLst>
          </p:cNvPr>
          <p:cNvGrpSpPr/>
          <p:nvPr/>
        </p:nvGrpSpPr>
        <p:grpSpPr>
          <a:xfrm>
            <a:off x="-13355" y="4509120"/>
            <a:ext cx="9157355" cy="1558085"/>
            <a:chOff x="-13355" y="4031155"/>
            <a:chExt cx="9157355" cy="155808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EF31A8-79D9-4AB1-8CF5-684B18003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4082" y="4037537"/>
              <a:ext cx="2249918" cy="15205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AB01516-4885-49C0-8A0E-7F9751D99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3848" y="4068086"/>
              <a:ext cx="1512169" cy="148860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4CC2C0-0FB8-4616-A75D-14D9D03C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6016" y="4068087"/>
              <a:ext cx="2178066" cy="152115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Content Placeholder 5">
              <a:extLst>
                <a:ext uri="{FF2B5EF4-FFF2-40B4-BE49-F238E27FC236}">
                  <a16:creationId xmlns:a16="http://schemas.microsoft.com/office/drawing/2014/main" id="{F4D14A69-9E22-415A-BF7E-92981B789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white">
            <a:xfrm>
              <a:off x="-13355" y="4068086"/>
              <a:ext cx="1652158" cy="152115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Picture 13">
              <a:extLst>
                <a:ext uri="{FF2B5EF4-FFF2-40B4-BE49-F238E27FC236}">
                  <a16:creationId xmlns:a16="http://schemas.microsoft.com/office/drawing/2014/main" id="{9CB6A765-66B9-467A-9539-A9B95E833DD5}"/>
                </a:ext>
              </a:extLst>
            </p:cNvPr>
            <p:cNvPicPr/>
            <p:nvPr/>
          </p:nvPicPr>
          <p:blipFill>
            <a:blip r:embed="rId7"/>
            <a:stretch/>
          </p:blipFill>
          <p:spPr>
            <a:xfrm>
              <a:off x="1665241" y="4031155"/>
              <a:ext cx="1512169" cy="1520564"/>
            </a:xfrm>
            <a:prstGeom prst="rect">
              <a:avLst/>
            </a:prstGeom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F12EAF-F18C-4340-A5B9-4E1C0AF4A652}"/>
              </a:ext>
            </a:extLst>
          </p:cNvPr>
          <p:cNvGrpSpPr/>
          <p:nvPr/>
        </p:nvGrpSpPr>
        <p:grpSpPr>
          <a:xfrm>
            <a:off x="7164288" y="84997"/>
            <a:ext cx="1914695" cy="967739"/>
            <a:chOff x="7240376" y="24627"/>
            <a:chExt cx="1914695" cy="96773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38EBA2A-6AC1-4B27-ABA5-433932752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0376" y="24627"/>
              <a:ext cx="1914695" cy="38293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907D22-68F7-4846-87B7-C11A85528280}"/>
                </a:ext>
              </a:extLst>
            </p:cNvPr>
            <p:cNvSpPr txBox="1"/>
            <p:nvPr/>
          </p:nvSpPr>
          <p:spPr>
            <a:xfrm>
              <a:off x="7240376" y="346035"/>
              <a:ext cx="18874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1" dirty="0">
                  <a:solidFill>
                    <a:srgbClr val="000099"/>
                  </a:solidFill>
                  <a:latin typeface="Monotype Corsiva" panose="03010101010201010101" pitchFamily="66" charset="0"/>
                </a:rPr>
                <a:t>“Your partner in </a:t>
              </a:r>
              <a:br>
                <a:rPr lang="en-US" sz="1200" b="0" i="1" dirty="0">
                  <a:solidFill>
                    <a:srgbClr val="000099"/>
                  </a:solidFill>
                  <a:latin typeface="Monotype Corsiva" panose="03010101010201010101" pitchFamily="66" charset="0"/>
                </a:rPr>
              </a:br>
              <a:r>
                <a:rPr lang="en-US" sz="1200" b="0" i="1" dirty="0">
                  <a:solidFill>
                    <a:srgbClr val="000099"/>
                  </a:solidFill>
                  <a:latin typeface="Monotype Corsiva" panose="03010101010201010101" pitchFamily="66" charset="0"/>
                </a:rPr>
                <a:t>data solution, research, &amp; education”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20C4B47-D631-4D9B-9350-9EC1CDFD549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121888"/>
            <a:ext cx="1078709" cy="12188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D85EF1-8B71-4481-B903-EA70BF218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696"/>
            <a:ext cx="9144000" cy="616530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A25934-7AAE-4466-98B9-4D36A51DA69C}"/>
              </a:ext>
            </a:extLst>
          </p:cNvPr>
          <p:cNvSpPr txBox="1"/>
          <p:nvPr/>
        </p:nvSpPr>
        <p:spPr>
          <a:xfrm>
            <a:off x="0" y="-171400"/>
            <a:ext cx="9252520" cy="1015663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600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chemeClr val="accent4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Industri 4.0 - Indonesia</a:t>
            </a:r>
            <a:endParaRPr lang="id-ID" sz="7200" noProof="1">
              <a:ln w="9000" cmpd="sng">
                <a:solidFill>
                  <a:srgbClr val="060BC6"/>
                </a:solidFill>
                <a:prstDash val="solid"/>
              </a:ln>
              <a:solidFill>
                <a:schemeClr val="accent4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09273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90F6D7-5EC7-42C8-8EA4-807DFE0020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9872" y="3284984"/>
            <a:ext cx="3816424" cy="79208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8AE331B4-CA48-4436-911F-27792EBB475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2204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4000" b="1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j-cs"/>
              </a:rPr>
              <a:t>Kalau peran Gelar/Ijazah semakin berkurang signifikansinya, lalu apa validasi kompetensi yang dilihat industri saat ini?</a:t>
            </a:r>
            <a:endParaRPr kumimoji="0" lang="id-ID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B933415E-4A4D-4785-8063-3F07CB46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271" y="2170070"/>
            <a:ext cx="2466975" cy="7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29F3B6-37D8-43BC-A063-0D4606170A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2813281"/>
            <a:ext cx="2273424" cy="615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F37AE6-189D-4455-A355-5A6F6FA856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9428" y="2204864"/>
            <a:ext cx="2952328" cy="1184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57CBB1-B0BA-439D-802F-B45088587C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8909" y="2316526"/>
            <a:ext cx="2335091" cy="1184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5477AA-39AA-4946-B7F9-8BA344B2CF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427" y="4257406"/>
            <a:ext cx="4953146" cy="26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9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B388C0EF-892F-4A3B-8C13-34693B884FF7}"/>
              </a:ext>
            </a:extLst>
          </p:cNvPr>
          <p:cNvSpPr txBox="1"/>
          <p:nvPr/>
        </p:nvSpPr>
        <p:spPr>
          <a:xfrm>
            <a:off x="0" y="-75585"/>
            <a:ext cx="9144000" cy="64633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Arahan</a:t>
            </a:r>
            <a:r>
              <a:rPr lang="en-US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Menteri </a:t>
            </a:r>
            <a:r>
              <a:rPr lang="en-US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Baru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866B5F-AD5A-4D3C-ADAF-FA6B92DA9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180" t="21954" r="33244" b="26746"/>
          <a:stretch/>
        </p:blipFill>
        <p:spPr>
          <a:xfrm>
            <a:off x="75642" y="600808"/>
            <a:ext cx="9068358" cy="57085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6B824E-B2AE-4F12-8275-C524736BB214}"/>
              </a:ext>
            </a:extLst>
          </p:cNvPr>
          <p:cNvSpPr/>
          <p:nvPr/>
        </p:nvSpPr>
        <p:spPr>
          <a:xfrm>
            <a:off x="6588224" y="2996952"/>
            <a:ext cx="2232248" cy="27363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7369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B388C0EF-892F-4A3B-8C13-34693B884FF7}"/>
              </a:ext>
            </a:extLst>
          </p:cNvPr>
          <p:cNvSpPr txBox="1"/>
          <p:nvPr/>
        </p:nvSpPr>
        <p:spPr>
          <a:xfrm>
            <a:off x="0" y="-75585"/>
            <a:ext cx="9144000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Tantangan</a:t>
            </a:r>
            <a:r>
              <a:rPr kumimoji="0" lang="en-US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Sistem</a:t>
            </a:r>
            <a:r>
              <a:rPr kumimoji="0" lang="en-US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br>
              <a:rPr kumimoji="0" lang="en-US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Kurikulum</a:t>
            </a:r>
            <a:r>
              <a:rPr kumimoji="0" lang="en-US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Konvensional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02E8F1-5945-4809-8E3E-0C5910B04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1872208"/>
          </a:xfrm>
        </p:spPr>
        <p:txBody>
          <a:bodyPr>
            <a:noAutofit/>
          </a:bodyPr>
          <a:lstStyle/>
          <a:p>
            <a:r>
              <a:rPr lang="en-US" sz="3200" noProof="1"/>
              <a:t> Update: 2-5 tahun sekali</a:t>
            </a:r>
          </a:p>
          <a:p>
            <a:r>
              <a:rPr lang="en-US" sz="3200" noProof="1"/>
              <a:t> Unit waktu yang sama untuk semua mata kuliah (14-16 pertemuan/MK)</a:t>
            </a:r>
          </a:p>
          <a:p>
            <a:r>
              <a:rPr lang="en-US" sz="3200" noProof="1"/>
              <a:t> Tidak fleksible: bergantung aturan akreditasi dan asosiasi.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EB663-C8FC-476D-BE20-41C46236A76D}"/>
              </a:ext>
            </a:extLst>
          </p:cNvPr>
          <p:cNvSpPr txBox="1"/>
          <p:nvPr/>
        </p:nvSpPr>
        <p:spPr>
          <a:xfrm>
            <a:off x="0" y="3452807"/>
            <a:ext cx="9144000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Kelemahan</a:t>
            </a:r>
            <a:r>
              <a:rPr kumimoji="0" lang="en-US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Sistem</a:t>
            </a:r>
            <a:r>
              <a:rPr kumimoji="0" lang="en-US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br>
              <a:rPr kumimoji="0" lang="en-US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Pendidikan informal (</a:t>
            </a:r>
            <a:r>
              <a:rPr kumimoji="0" lang="en-US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Kursus</a:t>
            </a:r>
            <a:r>
              <a:rPr kumimoji="0" lang="en-US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/training)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209C4B-CA05-4015-90B6-FAD4FCB47C22}"/>
              </a:ext>
            </a:extLst>
          </p:cNvPr>
          <p:cNvSpPr txBox="1">
            <a:spLocks/>
          </p:cNvSpPr>
          <p:nvPr/>
        </p:nvSpPr>
        <p:spPr>
          <a:xfrm>
            <a:off x="0" y="4653135"/>
            <a:ext cx="9144000" cy="2412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200" b="0" noProof="1"/>
              <a:t>Biaya</a:t>
            </a:r>
          </a:p>
          <a:p>
            <a:pPr fontAlgn="auto">
              <a:spcAft>
                <a:spcPts val="0"/>
              </a:spcAft>
            </a:pPr>
            <a:r>
              <a:rPr lang="en-US" sz="3200" b="0" noProof="1"/>
              <a:t>Keterurutan pembelajaran</a:t>
            </a:r>
          </a:p>
          <a:p>
            <a:pPr fontAlgn="auto">
              <a:spcAft>
                <a:spcPts val="0"/>
              </a:spcAft>
            </a:pPr>
            <a:r>
              <a:rPr lang="en-US" sz="3200" b="0" noProof="1"/>
              <a:t>Kemampuan praktis yang terlalu instant (shallow knowledge)</a:t>
            </a:r>
            <a:endParaRPr lang="en-US" sz="2800" b="0" noProof="1"/>
          </a:p>
        </p:txBody>
      </p:sp>
    </p:spTree>
    <p:extLst>
      <p:ext uri="{BB962C8B-B14F-4D97-AF65-F5344CB8AC3E}">
        <p14:creationId xmlns:p14="http://schemas.microsoft.com/office/powerpoint/2010/main" val="6994584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B388C0EF-892F-4A3B-8C13-34693B884FF7}"/>
              </a:ext>
            </a:extLst>
          </p:cNvPr>
          <p:cNvSpPr txBox="1"/>
          <p:nvPr/>
        </p:nvSpPr>
        <p:spPr>
          <a:xfrm>
            <a:off x="0" y="-243408"/>
            <a:ext cx="9144000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tau-data RoadMap</a:t>
            </a:r>
            <a:endParaRPr kumimoji="0" lang="en-US" sz="88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2B51A-C238-4139-B27A-CF83A864CB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836712"/>
            <a:ext cx="6420162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006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B388C0EF-892F-4A3B-8C13-34693B884FF7}"/>
              </a:ext>
            </a:extLst>
          </p:cNvPr>
          <p:cNvSpPr txBox="1"/>
          <p:nvPr/>
        </p:nvSpPr>
        <p:spPr>
          <a:xfrm>
            <a:off x="0" y="-76745"/>
            <a:ext cx="9144000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 Analyst/Scientist ~ Insight</a:t>
            </a:r>
            <a:endParaRPr kumimoji="0" lang="en-US" sz="5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47189-4B7C-45AF-9612-637B68B4EF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672" y="692696"/>
            <a:ext cx="5648907" cy="621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662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406B5D15-3FE9-40C1-8860-367D36576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12946"/>
            <a:ext cx="9144000" cy="84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Taufik Sutanto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https://tau-data.id/unhas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DFA16-51A6-4696-91E5-AC181EBC1F9F}"/>
              </a:ext>
            </a:extLst>
          </p:cNvPr>
          <p:cNvSpPr txBox="1"/>
          <p:nvPr/>
        </p:nvSpPr>
        <p:spPr>
          <a:xfrm>
            <a:off x="6350" y="2492896"/>
            <a:ext cx="9137650" cy="1569660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End of Module 01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kern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Terima</a:t>
            </a:r>
            <a:r>
              <a:rPr lang="en-US" sz="4800" kern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Kasih</a:t>
            </a:r>
            <a:endParaRPr kumimoji="0" lang="en-US" sz="4800" b="1" i="0" u="none" strike="noStrike" kern="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228B9-D20F-4185-A1B6-E7441F59A3F6}"/>
              </a:ext>
            </a:extLst>
          </p:cNvPr>
          <p:cNvSpPr txBox="1"/>
          <p:nvPr/>
        </p:nvSpPr>
        <p:spPr>
          <a:xfrm>
            <a:off x="1043608" y="-27384"/>
            <a:ext cx="63104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Universitas</a:t>
            </a:r>
            <a:r>
              <a:rPr kumimoji="0" lang="en-AU" sz="40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Hasanuddin</a:t>
            </a:r>
            <a:endParaRPr kumimoji="0" lang="en-AU" sz="4000" b="1" i="0" u="none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Fakultas</a:t>
            </a: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MIPA – </a:t>
            </a:r>
            <a:r>
              <a:rPr kumimoji="0" lang="en-A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Departemen</a:t>
            </a: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Statistika</a:t>
            </a:r>
            <a:endParaRPr kumimoji="0" lang="en-AU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Makassar, 03-04 </a:t>
            </a:r>
            <a:r>
              <a:rPr kumimoji="0" lang="en-AU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Februari</a:t>
            </a: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2020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34A309-2216-422C-B009-3601674B4DFF}"/>
              </a:ext>
            </a:extLst>
          </p:cNvPr>
          <p:cNvGrpSpPr/>
          <p:nvPr/>
        </p:nvGrpSpPr>
        <p:grpSpPr>
          <a:xfrm>
            <a:off x="-13355" y="4581128"/>
            <a:ext cx="9157355" cy="1558085"/>
            <a:chOff x="-13355" y="4031155"/>
            <a:chExt cx="9157355" cy="155808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EF31A8-79D9-4AB1-8CF5-684B18003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4082" y="4037537"/>
              <a:ext cx="2249918" cy="15205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AB01516-4885-49C0-8A0E-7F9751D99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3848" y="4068086"/>
              <a:ext cx="1512169" cy="148860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4CC2C0-0FB8-4616-A75D-14D9D03C8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6016" y="4068087"/>
              <a:ext cx="2178066" cy="152115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Content Placeholder 5">
              <a:extLst>
                <a:ext uri="{FF2B5EF4-FFF2-40B4-BE49-F238E27FC236}">
                  <a16:creationId xmlns:a16="http://schemas.microsoft.com/office/drawing/2014/main" id="{F4D14A69-9E22-415A-BF7E-92981B789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white">
            <a:xfrm>
              <a:off x="-13355" y="4068086"/>
              <a:ext cx="1652158" cy="152115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Picture 13">
              <a:extLst>
                <a:ext uri="{FF2B5EF4-FFF2-40B4-BE49-F238E27FC236}">
                  <a16:creationId xmlns:a16="http://schemas.microsoft.com/office/drawing/2014/main" id="{9CB6A765-66B9-467A-9539-A9B95E833DD5}"/>
                </a:ext>
              </a:extLst>
            </p:cNvPr>
            <p:cNvPicPr/>
            <p:nvPr/>
          </p:nvPicPr>
          <p:blipFill>
            <a:blip r:embed="rId7"/>
            <a:stretch/>
          </p:blipFill>
          <p:spPr>
            <a:xfrm>
              <a:off x="1665241" y="4031155"/>
              <a:ext cx="1512169" cy="1520564"/>
            </a:xfrm>
            <a:prstGeom prst="rect">
              <a:avLst/>
            </a:prstGeom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F12EAF-F18C-4340-A5B9-4E1C0AF4A652}"/>
              </a:ext>
            </a:extLst>
          </p:cNvPr>
          <p:cNvGrpSpPr/>
          <p:nvPr/>
        </p:nvGrpSpPr>
        <p:grpSpPr>
          <a:xfrm>
            <a:off x="7164288" y="84997"/>
            <a:ext cx="1914695" cy="967739"/>
            <a:chOff x="7240376" y="24627"/>
            <a:chExt cx="1914695" cy="96773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38EBA2A-6AC1-4B27-ABA5-433932752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0376" y="24627"/>
              <a:ext cx="1914695" cy="38293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907D22-68F7-4846-87B7-C11A85528280}"/>
                </a:ext>
              </a:extLst>
            </p:cNvPr>
            <p:cNvSpPr txBox="1"/>
            <p:nvPr/>
          </p:nvSpPr>
          <p:spPr>
            <a:xfrm>
              <a:off x="7240376" y="346035"/>
              <a:ext cx="18874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굴림" pitchFamily="50" charset="-127"/>
                  <a:cs typeface="+mn-cs"/>
                </a:rPr>
                <a:t>“Your partner in </a:t>
              </a:r>
              <a:b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굴림" pitchFamily="50" charset="-127"/>
                  <a:cs typeface="+mn-cs"/>
                </a:rPr>
              </a:b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굴림" pitchFamily="50" charset="-127"/>
                  <a:cs typeface="+mn-cs"/>
                </a:rPr>
                <a:t>data solution, research, &amp; education”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20C4B47-D631-4D9B-9350-9EC1CDFD549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121888"/>
            <a:ext cx="1078709" cy="121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1502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5" descr="opec-oil.jpg">
            <a:extLst>
              <a:ext uri="{FF2B5EF4-FFF2-40B4-BE49-F238E27FC236}">
                <a16:creationId xmlns:a16="http://schemas.microsoft.com/office/drawing/2014/main" id="{0D433F15-2241-48B9-B359-1B75E9B93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5" name="Picture 12" descr="quote-paper2">
            <a:extLst>
              <a:ext uri="{FF2B5EF4-FFF2-40B4-BE49-F238E27FC236}">
                <a16:creationId xmlns:a16="http://schemas.microsoft.com/office/drawing/2014/main" id="{A5F9AD93-9EF5-469A-84E4-1FF701CF0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075" y="1255390"/>
            <a:ext cx="86868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6" name="Picture 13" descr="quote-paper2">
            <a:extLst>
              <a:ext uri="{FF2B5EF4-FFF2-40B4-BE49-F238E27FC236}">
                <a16:creationId xmlns:a16="http://schemas.microsoft.com/office/drawing/2014/main" id="{1C4959A0-321F-4C72-BAB2-0847B35BE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663" y="4063702"/>
            <a:ext cx="86868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7" name="Rectangle 3">
            <a:extLst>
              <a:ext uri="{FF2B5EF4-FFF2-40B4-BE49-F238E27FC236}">
                <a16:creationId xmlns:a16="http://schemas.microsoft.com/office/drawing/2014/main" id="{A2AFDC8D-5717-4952-99D6-39C2AAA79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88" y="1700808"/>
            <a:ext cx="77057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78038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  Data </a:t>
            </a:r>
            <a:r>
              <a:rPr kumimoji="0" lang="id-ID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adalah minyak baru. Data seperti minyak mentah yang berharga, tetapi jika tidak dikelola dengan baik maka data tidak dapat digunakan.</a:t>
            </a:r>
            <a:endParaRPr kumimoji="0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– Clive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Humby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DunnHumby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0599" name="Rectangle 3">
            <a:extLst>
              <a:ext uri="{FF2B5EF4-FFF2-40B4-BE49-F238E27FC236}">
                <a16:creationId xmlns:a16="http://schemas.microsoft.com/office/drawing/2014/main" id="{8E3C508E-D880-40C9-8668-1D343AD4B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1" y="4240237"/>
            <a:ext cx="7524700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78038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 </a:t>
            </a:r>
            <a:endParaRPr kumimoji="0" lang="id-ID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Untuk pertama kalinya k</a:t>
            </a:r>
            <a:r>
              <a:rPr kumimoji="0" lang="en-US" altLang="ja-JP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ita</a:t>
            </a:r>
            <a:r>
              <a:rPr kumimoji="0" lang="id-ID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memiliki sebuah perekonomian yang berdasarkan pada sebuah sumber daya utama (informasi) yang tidak hanya terbarukan, tetapi </a:t>
            </a:r>
            <a:r>
              <a:rPr kumimoji="0" lang="en-US" altLang="ja-JP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terus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US" altLang="ja-JP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bertambah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–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John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Naisbitt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10600" name="Picture 15" descr="bracket1_blu">
            <a:extLst>
              <a:ext uri="{FF2B5EF4-FFF2-40B4-BE49-F238E27FC236}">
                <a16:creationId xmlns:a16="http://schemas.microsoft.com/office/drawing/2014/main" id="{52C58B7D-E8FE-46AC-91C4-4624889EB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776" y="4284266"/>
            <a:ext cx="323850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01" name="Picture 16" descr="bracket_blu2">
            <a:extLst>
              <a:ext uri="{FF2B5EF4-FFF2-40B4-BE49-F238E27FC236}">
                <a16:creationId xmlns:a16="http://schemas.microsoft.com/office/drawing/2014/main" id="{E522D7AB-6F20-437D-B1B2-FFA5394BA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0358" y="5373216"/>
            <a:ext cx="3238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02" name="Picture 17" descr="bracket1_blu">
            <a:extLst>
              <a:ext uri="{FF2B5EF4-FFF2-40B4-BE49-F238E27FC236}">
                <a16:creationId xmlns:a16="http://schemas.microsoft.com/office/drawing/2014/main" id="{30CB5233-0836-4D68-8691-51163E235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887" y="1621768"/>
            <a:ext cx="3238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03" name="Picture 18" descr="bracket_blu2">
            <a:extLst>
              <a:ext uri="{FF2B5EF4-FFF2-40B4-BE49-F238E27FC236}">
                <a16:creationId xmlns:a16="http://schemas.microsoft.com/office/drawing/2014/main" id="{952F5718-0F56-47F9-A418-12F955598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4168" y="2522215"/>
            <a:ext cx="323850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65AA28-E63D-4C41-8A28-F4A34B7A8026}"/>
              </a:ext>
            </a:extLst>
          </p:cNvPr>
          <p:cNvSpPr txBox="1"/>
          <p:nvPr/>
        </p:nvSpPr>
        <p:spPr>
          <a:xfrm>
            <a:off x="0" y="37073"/>
            <a:ext cx="9252520" cy="1015663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Industri 4.0 = DATA</a:t>
            </a:r>
            <a:endParaRPr kumimoji="0" lang="id-ID" sz="7200" b="1" i="0" u="none" strike="noStrike" kern="1200" cap="none" spc="0" normalizeH="0" baseline="0" noProof="1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648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CCBA7A-1C3C-42FB-8E3F-E380B0472073}"/>
              </a:ext>
            </a:extLst>
          </p:cNvPr>
          <p:cNvSpPr txBox="1"/>
          <p:nvPr/>
        </p:nvSpPr>
        <p:spPr>
          <a:xfrm>
            <a:off x="0" y="-3577"/>
            <a:ext cx="9144000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Potensi </a:t>
            </a:r>
            <a:r>
              <a:rPr kumimoji="0" lang="en-US" sz="3600" b="1" i="0" u="sng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Kreativitas</a:t>
            </a:r>
            <a:r>
              <a:rPr kumimoji="0" lang="en-US" sz="3600" b="0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yang Tak Berbatas</a:t>
            </a:r>
            <a:br>
              <a:rPr kumimoji="0" lang="en-US" sz="3600" b="0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3600" b="0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di Era Digital</a:t>
            </a:r>
            <a:endParaRPr kumimoji="0" lang="id-ID" sz="4400" b="0" i="0" u="none" strike="noStrike" kern="1200" cap="none" spc="0" normalizeH="0" baseline="0" noProof="1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38914" name="Picture 2" descr="Related image">
            <a:extLst>
              <a:ext uri="{FF2B5EF4-FFF2-40B4-BE49-F238E27FC236}">
                <a16:creationId xmlns:a16="http://schemas.microsoft.com/office/drawing/2014/main" id="{95618363-CD88-4963-A623-5CD62E25C2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55" y="1232406"/>
            <a:ext cx="5298133" cy="3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Image result for Google logo">
            <a:extLst>
              <a:ext uri="{FF2B5EF4-FFF2-40B4-BE49-F238E27FC236}">
                <a16:creationId xmlns:a16="http://schemas.microsoft.com/office/drawing/2014/main" id="{EC8BBA6D-A856-437D-9525-8179A7A1F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00" t="20026" r="8072" b="16545"/>
          <a:stretch/>
        </p:blipFill>
        <p:spPr bwMode="auto">
          <a:xfrm>
            <a:off x="0" y="5301208"/>
            <a:ext cx="2592288" cy="91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26F20-CE03-442C-88B9-A283C72180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2288" y="5193196"/>
            <a:ext cx="2143125" cy="792088"/>
          </a:xfrm>
          <a:prstGeom prst="rect">
            <a:avLst/>
          </a:prstGeom>
        </p:spPr>
      </p:pic>
      <p:pic>
        <p:nvPicPr>
          <p:cNvPr id="9" name="Picture 8" descr="Image result for &quot;online shopping&quot; indonesia">
            <a:extLst>
              <a:ext uri="{FF2B5EF4-FFF2-40B4-BE49-F238E27FC236}">
                <a16:creationId xmlns:a16="http://schemas.microsoft.com/office/drawing/2014/main" id="{1C8D6A3D-067D-45C1-9C7B-3501FE36B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6651" y="5421113"/>
            <a:ext cx="3157349" cy="14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8" name="Picture 6" descr="Image result for nusantara beta logo">
            <a:extLst>
              <a:ext uri="{FF2B5EF4-FFF2-40B4-BE49-F238E27FC236}">
                <a16:creationId xmlns:a16="http://schemas.microsoft.com/office/drawing/2014/main" id="{FB5F88BC-876E-4771-B0A9-34745EEC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6119" y="5568280"/>
            <a:ext cx="1240532" cy="124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0" name="Picture 8" descr="Image result for bnb logo">
            <a:extLst>
              <a:ext uri="{FF2B5EF4-FFF2-40B4-BE49-F238E27FC236}">
                <a16:creationId xmlns:a16="http://schemas.microsoft.com/office/drawing/2014/main" id="{00EF18F6-A1CA-4ADE-B38C-0457ECC83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8881" y="5985283"/>
            <a:ext cx="1291801" cy="8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2" name="Picture 10" descr="Image result for apple logo">
            <a:extLst>
              <a:ext uri="{FF2B5EF4-FFF2-40B4-BE49-F238E27FC236}">
                <a16:creationId xmlns:a16="http://schemas.microsoft.com/office/drawing/2014/main" id="{E2FD6BF0-9780-4D77-B2C8-3BE4D3C43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3" y="5998355"/>
            <a:ext cx="696355" cy="75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4" name="Picture 12" descr="Image result for android logo">
            <a:extLst>
              <a:ext uri="{FF2B5EF4-FFF2-40B4-BE49-F238E27FC236}">
                <a16:creationId xmlns:a16="http://schemas.microsoft.com/office/drawing/2014/main" id="{87A4C924-7077-4937-9B0C-15088E09C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126" y="5950913"/>
            <a:ext cx="732282" cy="85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5C02F18-CCBD-40FD-B656-E8078877878F}"/>
              </a:ext>
            </a:extLst>
          </p:cNvPr>
          <p:cNvSpPr txBox="1">
            <a:spLocks/>
          </p:cNvSpPr>
          <p:nvPr/>
        </p:nvSpPr>
        <p:spPr>
          <a:xfrm>
            <a:off x="5292080" y="1196752"/>
            <a:ext cx="3851919" cy="432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Perusahaan besar akomodasi (penginapan) tidak memiliki hotel.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Perusahaan besar transportasi tidak memiliki armadanya sendiri.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Toko online, universitas, dsb.</a:t>
            </a:r>
            <a:endParaRPr kumimoji="0" lang="id-ID" sz="2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500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292ECE1-9D51-42BB-8D71-2AC6478F03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697" y="3988059"/>
            <a:ext cx="1944216" cy="625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57D5D2-432D-47E9-B52C-2A88D85E63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1641" y="5431705"/>
            <a:ext cx="1296144" cy="64807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4315C22-7520-4594-A972-3251CCD8A65A}"/>
              </a:ext>
            </a:extLst>
          </p:cNvPr>
          <p:cNvSpPr txBox="1"/>
          <p:nvPr/>
        </p:nvSpPr>
        <p:spPr>
          <a:xfrm>
            <a:off x="144016" y="-171400"/>
            <a:ext cx="8820472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Era</a:t>
            </a:r>
            <a:r>
              <a:rPr kumimoji="0" lang="id-ID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Industri</a:t>
            </a:r>
            <a:r>
              <a:rPr kumimoji="0" lang="id-ID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Data</a:t>
            </a:r>
            <a:endParaRPr kumimoji="0" lang="en-US" sz="5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7DFC7A0-A46B-48AB-B012-6CA1BE212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68971"/>
              </p:ext>
            </p:extLst>
          </p:nvPr>
        </p:nvGraphicFramePr>
        <p:xfrm>
          <a:off x="0" y="895946"/>
          <a:ext cx="9144000" cy="59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8" name="Picture 37" descr="Image result for &quot;online shopping&quot; indonesia">
            <a:extLst>
              <a:ext uri="{FF2B5EF4-FFF2-40B4-BE49-F238E27FC236}">
                <a16:creationId xmlns:a16="http://schemas.microsoft.com/office/drawing/2014/main" id="{E126ECA9-A425-4339-8B20-E170869AC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6216" y="5387552"/>
            <a:ext cx="2627784" cy="14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Image result for Google logo">
            <a:extLst>
              <a:ext uri="{FF2B5EF4-FFF2-40B4-BE49-F238E27FC236}">
                <a16:creationId xmlns:a16="http://schemas.microsoft.com/office/drawing/2014/main" id="{3C3A082D-8BA3-422B-8518-701C8B573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00" t="20026" r="8072" b="16545"/>
          <a:stretch/>
        </p:blipFill>
        <p:spPr bwMode="auto">
          <a:xfrm>
            <a:off x="54986" y="2994714"/>
            <a:ext cx="1392449" cy="49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8799A5E-8794-4EC0-A1D0-6F0326C7F5F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10" y="6015452"/>
            <a:ext cx="2143125" cy="792088"/>
          </a:xfrm>
          <a:prstGeom prst="rect">
            <a:avLst/>
          </a:prstGeom>
        </p:spPr>
      </p:pic>
      <p:pic>
        <p:nvPicPr>
          <p:cNvPr id="41" name="Picture 8" descr="Image result for bnb logo">
            <a:extLst>
              <a:ext uri="{FF2B5EF4-FFF2-40B4-BE49-F238E27FC236}">
                <a16:creationId xmlns:a16="http://schemas.microsoft.com/office/drawing/2014/main" id="{F5AEA754-CDE3-4C12-9AE0-ACCF9A1E9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82" y="5039988"/>
            <a:ext cx="1291801" cy="8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CEA0BF-929C-4978-A06A-D24622E23F7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0873" y="4675367"/>
            <a:ext cx="936104" cy="767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33487-3533-493E-A623-6E31A6E1C10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1660" y="3011802"/>
            <a:ext cx="1241502" cy="7543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65D3BE-F8E3-4B3C-9F72-FE4D7C1A5FE5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2755" y="2182596"/>
            <a:ext cx="1656259" cy="654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AC56EC-0369-4B1A-91A0-FB45B9FA73F6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63" y="3476187"/>
            <a:ext cx="1241502" cy="7449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3B3A268-E0DB-4C8E-9353-0DAEE90BCAC1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16" y="2337507"/>
            <a:ext cx="1318889" cy="6594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BEA6EE-A687-4F1B-85A9-E95089CCD977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4088" y="764704"/>
            <a:ext cx="1502588" cy="5057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34050B-2524-4B85-BA35-E6AD356FF7BD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705" y="1341864"/>
            <a:ext cx="924495" cy="6714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64E546-98E7-4DDE-B6A0-EFDEBE2DDA52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410" y="764704"/>
            <a:ext cx="1241502" cy="6975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2C18CE-3634-496D-AAA4-A80310E41175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7407" y="1524264"/>
            <a:ext cx="1318889" cy="65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11499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7D3A90F-2FC8-438D-BB53-10DC8F454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2347" y="823938"/>
            <a:ext cx="6982061" cy="4189238"/>
          </a:xfrm>
          <a:prstGeom prst="rect">
            <a:avLst/>
          </a:prstGeom>
        </p:spPr>
      </p:pic>
      <p:pic>
        <p:nvPicPr>
          <p:cNvPr id="18" name="Picture 2" descr="Related image">
            <a:extLst>
              <a:ext uri="{FF2B5EF4-FFF2-40B4-BE49-F238E27FC236}">
                <a16:creationId xmlns:a16="http://schemas.microsoft.com/office/drawing/2014/main" id="{F8835E69-5179-4229-A6AD-B53425647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27784" y="4892390"/>
            <a:ext cx="4154050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4315C22-7520-4594-A972-3251CCD8A65A}"/>
              </a:ext>
            </a:extLst>
          </p:cNvPr>
          <p:cNvSpPr txBox="1"/>
          <p:nvPr/>
        </p:nvSpPr>
        <p:spPr>
          <a:xfrm>
            <a:off x="144016" y="-171400"/>
            <a:ext cx="8820472" cy="132343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Sumber</a:t>
            </a:r>
            <a:r>
              <a:rPr kumimoji="0" lang="id-ID" sz="8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Data</a:t>
            </a:r>
            <a:endParaRPr kumimoji="0" lang="en-US" sz="80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148134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2F268C-D7FE-4892-A896-7E143416F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640" y="1772816"/>
            <a:ext cx="8890450" cy="475252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2662657-3F84-46AA-8BA9-4FDA6B7E7F76}"/>
              </a:ext>
            </a:extLst>
          </p:cNvPr>
          <p:cNvSpPr txBox="1"/>
          <p:nvPr/>
        </p:nvSpPr>
        <p:spPr>
          <a:xfrm>
            <a:off x="198342" y="-25643"/>
            <a:ext cx="8820472" cy="64633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Pertumbuhan</a:t>
            </a:r>
            <a:r>
              <a:rPr kumimoji="0" lang="id-ID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Data</a:t>
            </a:r>
            <a:r>
              <a:rPr kumimoji="0" lang="en-US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(</a:t>
            </a:r>
            <a:r>
              <a:rPr kumimoji="0" lang="en-US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Tidak</a:t>
            </a:r>
            <a:r>
              <a:rPr kumimoji="0" lang="en-US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Terstruktur</a:t>
            </a:r>
            <a:r>
              <a:rPr kumimoji="0" lang="en-US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917294-A2F2-4481-9865-110324AD4AAD}"/>
              </a:ext>
            </a:extLst>
          </p:cNvPr>
          <p:cNvSpPr/>
          <p:nvPr/>
        </p:nvSpPr>
        <p:spPr>
          <a:xfrm>
            <a:off x="2286000" y="57248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en-US" sz="540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sym typeface="Symbol" panose="05050102010706020507" pitchFamily="18" charset="2"/>
              </a:rPr>
              <a:t></a:t>
            </a:r>
            <a:endParaRPr lang="en-US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sym typeface="Symbol" panose="05050102010706020507" pitchFamily="18" charset="2"/>
            </a:endParaRPr>
          </a:p>
          <a:p>
            <a:pPr lvl="0">
              <a:defRPr/>
            </a:pPr>
            <a:r>
              <a:rPr lang="en-US" sz="540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sym typeface="Symbol" panose="05050102010706020507" pitchFamily="18" charset="2"/>
              </a:rPr>
              <a:t>Big Data</a:t>
            </a:r>
            <a:endParaRPr lang="en-US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38521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6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F6F45-D76B-48C2-A1BF-9AC832E728C0}"/>
              </a:ext>
            </a:extLst>
          </p:cNvPr>
          <p:cNvSpPr txBox="1"/>
          <p:nvPr/>
        </p:nvSpPr>
        <p:spPr>
          <a:xfrm>
            <a:off x="0" y="2204864"/>
            <a:ext cx="9144000" cy="2308324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Terminology</a:t>
            </a:r>
            <a:br>
              <a:rPr kumimoji="0" lang="it-IT" sz="48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it-IT" sz="48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&amp;</a:t>
            </a:r>
            <a:br>
              <a:rPr kumimoji="0" lang="it-IT" sz="48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it-IT" sz="48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Definisi</a:t>
            </a:r>
            <a:endParaRPr kumimoji="0" lang="en-US" sz="4800" b="1" i="0" u="none" strike="noStrike" kern="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810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BC77A-31E3-47F9-8219-9419ACF5F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8" y="1700808"/>
            <a:ext cx="9144000" cy="2304256"/>
          </a:xfrm>
        </p:spPr>
        <p:txBody>
          <a:bodyPr/>
          <a:lstStyle/>
          <a:p>
            <a:pPr marL="0" indent="0" algn="just">
              <a:buNone/>
            </a:pPr>
            <a:r>
              <a:rPr lang="id-ID" sz="3000" dirty="0"/>
              <a:t>Big Data adalah sebuah istilah</a:t>
            </a:r>
            <a:r>
              <a:rPr lang="en-US" sz="3000" dirty="0"/>
              <a:t> </a:t>
            </a:r>
            <a:r>
              <a:rPr lang="en-US" sz="3000" dirty="0" err="1"/>
              <a:t>untuk</a:t>
            </a:r>
            <a:r>
              <a:rPr lang="en-US" sz="3000" dirty="0"/>
              <a:t> </a:t>
            </a:r>
            <a:r>
              <a:rPr lang="en-US" sz="3000" dirty="0" err="1"/>
              <a:t>suatu</a:t>
            </a:r>
            <a:r>
              <a:rPr lang="en-US" sz="3000" dirty="0"/>
              <a:t> </a:t>
            </a:r>
            <a:r>
              <a:rPr lang="en-US" sz="3000" dirty="0" err="1"/>
              <a:t>permasalahan</a:t>
            </a:r>
            <a:r>
              <a:rPr lang="en-US" sz="3000" dirty="0"/>
              <a:t> data yang </a:t>
            </a:r>
            <a:r>
              <a:rPr lang="en-US" sz="3000" dirty="0" err="1"/>
              <a:t>memiliki</a:t>
            </a:r>
            <a:r>
              <a:rPr lang="id-ID" sz="3000" dirty="0"/>
              <a:t> tiga </a:t>
            </a:r>
            <a:r>
              <a:rPr lang="en-US" sz="3000" dirty="0" err="1"/>
              <a:t>karakteristik</a:t>
            </a:r>
            <a:r>
              <a:rPr lang="en-US" sz="3000" dirty="0"/>
              <a:t> </a:t>
            </a:r>
            <a:r>
              <a:rPr lang="en-US" sz="3000" dirty="0" err="1"/>
              <a:t>utama</a:t>
            </a:r>
            <a:r>
              <a:rPr lang="id-ID" sz="3000" dirty="0"/>
              <a:t> yaitu </a:t>
            </a:r>
            <a:r>
              <a:rPr lang="en-US" sz="3000" b="1" i="1" dirty="0"/>
              <a:t>V</a:t>
            </a:r>
            <a:r>
              <a:rPr lang="id-ID" sz="3000" b="1" i="1" dirty="0" err="1"/>
              <a:t>olume</a:t>
            </a:r>
            <a:r>
              <a:rPr lang="id-ID" sz="3000" dirty="0"/>
              <a:t>, </a:t>
            </a:r>
            <a:r>
              <a:rPr lang="en-US" sz="3000" b="1" i="1" dirty="0"/>
              <a:t>V</a:t>
            </a:r>
            <a:r>
              <a:rPr lang="id-ID" sz="3000" b="1" i="1" dirty="0" err="1"/>
              <a:t>elocity</a:t>
            </a:r>
            <a:r>
              <a:rPr lang="en-US" sz="3000" b="1" i="1" dirty="0"/>
              <a:t>,</a:t>
            </a:r>
            <a:r>
              <a:rPr lang="id-ID" sz="3000" dirty="0"/>
              <a:t> dan </a:t>
            </a:r>
            <a:r>
              <a:rPr lang="en-US" sz="3000" b="1" i="1" dirty="0"/>
              <a:t>V</a:t>
            </a:r>
            <a:r>
              <a:rPr lang="id-ID" sz="3000" b="1" i="1" dirty="0" err="1"/>
              <a:t>ariety</a:t>
            </a:r>
            <a:r>
              <a:rPr lang="id-ID" sz="3000" dirty="0"/>
              <a:t>. </a:t>
            </a:r>
            <a:endParaRPr lang="en-US" sz="3000" dirty="0"/>
          </a:p>
          <a:p>
            <a:pPr marL="0" indent="0">
              <a:buNone/>
            </a:pPr>
            <a:br>
              <a:rPr lang="en-US" sz="1400" b="1" dirty="0"/>
            </a:br>
            <a:r>
              <a:rPr lang="en-US" sz="2000" b="1" dirty="0" err="1"/>
              <a:t>Catatan</a:t>
            </a:r>
            <a:r>
              <a:rPr lang="en-US" sz="2000" dirty="0"/>
              <a:t>: Big Data ≠ Large Data</a:t>
            </a:r>
            <a:br>
              <a:rPr lang="en-US" sz="2000" b="1" dirty="0"/>
            </a:br>
            <a:r>
              <a:rPr lang="en-US" sz="2000" b="1" dirty="0"/>
              <a:t>Kata </a:t>
            </a:r>
            <a:r>
              <a:rPr lang="en-US" sz="2000" b="1" dirty="0" err="1"/>
              <a:t>Kunci</a:t>
            </a:r>
            <a:r>
              <a:rPr lang="en-US" sz="2000" dirty="0"/>
              <a:t>: NoSQL, IoT, Hadoop, Spark, Map-reduce, </a:t>
            </a:r>
            <a:r>
              <a:rPr lang="en-US" sz="2000" dirty="0" err="1"/>
              <a:t>dsb</a:t>
            </a:r>
            <a:r>
              <a:rPr lang="en-US" sz="2000" dirty="0"/>
              <a:t>.</a:t>
            </a:r>
          </a:p>
          <a:p>
            <a:pPr marL="0" indent="0" algn="just">
              <a:buNone/>
            </a:pPr>
            <a:endParaRPr lang="id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17B046-1963-497C-8125-624C8D0C90CE}"/>
              </a:ext>
            </a:extLst>
          </p:cNvPr>
          <p:cNvSpPr/>
          <p:nvPr/>
        </p:nvSpPr>
        <p:spPr bwMode="auto">
          <a:xfrm>
            <a:off x="395535" y="4077071"/>
            <a:ext cx="2577751" cy="10139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Volume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Ukuran Data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BF66FD-D5F9-4CE6-8A18-D0D6932CF5D7}"/>
              </a:ext>
            </a:extLst>
          </p:cNvPr>
          <p:cNvSpPr/>
          <p:nvPr/>
        </p:nvSpPr>
        <p:spPr bwMode="auto">
          <a:xfrm>
            <a:off x="6041230" y="4071246"/>
            <a:ext cx="2707234" cy="10139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Variety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Keragaman Data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2224AD-654F-4401-92C8-4788ADE32B56}"/>
              </a:ext>
            </a:extLst>
          </p:cNvPr>
          <p:cNvSpPr/>
          <p:nvPr/>
        </p:nvSpPr>
        <p:spPr bwMode="auto">
          <a:xfrm>
            <a:off x="3218382" y="4077071"/>
            <a:ext cx="2577753" cy="10139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Velocity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Kecepatan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AAC27-8B12-459C-AF73-5AB225C0E71F}"/>
              </a:ext>
            </a:extLst>
          </p:cNvPr>
          <p:cNvSpPr txBox="1"/>
          <p:nvPr/>
        </p:nvSpPr>
        <p:spPr>
          <a:xfrm>
            <a:off x="14958" y="548680"/>
            <a:ext cx="9144000" cy="769441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Definisi</a:t>
            </a:r>
            <a:r>
              <a:rPr kumimoji="0" lang="en-US" sz="44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Big Data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77BED7-66C4-41D4-ACDC-6587AE61B6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40120"/>
            <a:ext cx="3812976" cy="1717880"/>
          </a:xfrm>
          <a:prstGeom prst="rect">
            <a:avLst/>
          </a:prstGeom>
        </p:spPr>
      </p:pic>
      <p:pic>
        <p:nvPicPr>
          <p:cNvPr id="22" name="Content Placeholder 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A7425A1D-7BF3-4177-9C40-2669102053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7815" y="5140120"/>
            <a:ext cx="1656185" cy="1717880"/>
          </a:xfrm>
          <a:prstGeom prst="rect">
            <a:avLst/>
          </a:prstGeom>
        </p:spPr>
      </p:pic>
      <p:pic>
        <p:nvPicPr>
          <p:cNvPr id="21" name="Picture 2" descr="Related image">
            <a:extLst>
              <a:ext uri="{FF2B5EF4-FFF2-40B4-BE49-F238E27FC236}">
                <a16:creationId xmlns:a16="http://schemas.microsoft.com/office/drawing/2014/main" id="{018D9588-5985-4DF3-A941-99900F7BB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35896" y="5163016"/>
            <a:ext cx="3849488" cy="165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9799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6092" y="2458042"/>
            <a:ext cx="3754892" cy="3464368"/>
          </a:xfr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95994" y="1965208"/>
            <a:ext cx="4826144" cy="49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 pitchFamily="18" charset="0"/>
              <a:ea typeface="+mj-ea"/>
              <a:cs typeface="+mj-cs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62705" y="1965208"/>
            <a:ext cx="5629213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Volume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Ukuran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 yang (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sangat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besar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Velocity 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Pertumbuhan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 yang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cepat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Variety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: Format data yang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beragam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Values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: $$$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Veracity 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Kualitas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Variability 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“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Distribusi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data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Visualization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hmmm…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wut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… 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Vexing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…? …. (genome)</a:t>
            </a:r>
          </a:p>
        </p:txBody>
      </p:sp>
      <p:sp>
        <p:nvSpPr>
          <p:cNvPr id="2" name="Rectangle 1"/>
          <p:cNvSpPr/>
          <p:nvPr/>
        </p:nvSpPr>
        <p:spPr>
          <a:xfrm>
            <a:off x="5147352" y="1749960"/>
            <a:ext cx="40792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But wait !!!....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825F5-2175-4148-BEC8-1F67B1C9E245}"/>
              </a:ext>
            </a:extLst>
          </p:cNvPr>
          <p:cNvSpPr txBox="1"/>
          <p:nvPr/>
        </p:nvSpPr>
        <p:spPr>
          <a:xfrm>
            <a:off x="14958" y="548680"/>
            <a:ext cx="9144000" cy="923330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kern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Big Data Characteristics</a:t>
            </a:r>
            <a:endParaRPr kumimoji="0" lang="en-US" sz="5400" b="1" i="0" u="none" strike="noStrike" kern="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693331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5F6B38-75E8-45FC-A900-1231278B06DE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8" name="Object 27">
              <a:extLst>
                <a:ext uri="{FF2B5EF4-FFF2-40B4-BE49-F238E27FC236}">
                  <a16:creationId xmlns:a16="http://schemas.microsoft.com/office/drawing/2014/main" id="{46D2062E-5B40-4B92-AB16-072185FB46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660" name="Image" r:id="rId4" imgW="9561905" imgH="1600000" progId="">
                    <p:embed/>
                  </p:oleObj>
                </mc:Choice>
                <mc:Fallback>
                  <p:oleObj name="Image" r:id="rId4" imgW="9561905" imgH="1600000" progId="">
                    <p:embed/>
                    <p:pic>
                      <p:nvPicPr>
                        <p:cNvPr id="8" name="Object 27">
                          <a:extLst>
                            <a:ext uri="{FF2B5EF4-FFF2-40B4-BE49-F238E27FC236}">
                              <a16:creationId xmlns:a16="http://schemas.microsoft.com/office/drawing/2014/main" id="{46D2062E-5B40-4B92-AB16-072185FB46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FC6587B4-8AE1-4273-B357-FD5F918C7561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D00FE310-8834-474B-A5D5-FB473E40CB5B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A8A90B4-43F0-4E36-8CA4-FD11E6B00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97580F4-95FB-4003-8A7B-BA65433ACBB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84F7BDC-BAED-4B3E-AC27-BAC2622499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4" name="Group 21">
              <a:extLst>
                <a:ext uri="{FF2B5EF4-FFF2-40B4-BE49-F238E27FC236}">
                  <a16:creationId xmlns:a16="http://schemas.microsoft.com/office/drawing/2014/main" id="{82929C3E-A5C2-450F-A968-54C7489098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18" name="Oval 22">
                <a:extLst>
                  <a:ext uri="{FF2B5EF4-FFF2-40B4-BE49-F238E27FC236}">
                    <a16:creationId xmlns:a16="http://schemas.microsoft.com/office/drawing/2014/main" id="{CFFFF97B-1643-4A6F-A3CB-590C897BCF0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9" name="Oval 23">
                <a:extLst>
                  <a:ext uri="{FF2B5EF4-FFF2-40B4-BE49-F238E27FC236}">
                    <a16:creationId xmlns:a16="http://schemas.microsoft.com/office/drawing/2014/main" id="{7EC7F87D-6CF4-40FF-AD30-7E238B9854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3EFCC6FE-0312-4A15-96EF-EACA12058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16" name="Oval 25">
                <a:extLst>
                  <a:ext uri="{FF2B5EF4-FFF2-40B4-BE49-F238E27FC236}">
                    <a16:creationId xmlns:a16="http://schemas.microsoft.com/office/drawing/2014/main" id="{1C11C24E-8B83-4B8E-9F27-124ACBA50E0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7" name="Oval 26">
                <a:extLst>
                  <a:ext uri="{FF2B5EF4-FFF2-40B4-BE49-F238E27FC236}">
                    <a16:creationId xmlns:a16="http://schemas.microsoft.com/office/drawing/2014/main" id="{962765D4-2E4A-420C-BC55-F79C9EB34EA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F95FB49-6E3A-4AB4-81D7-D1315B488A3B}"/>
              </a:ext>
            </a:extLst>
          </p:cNvPr>
          <p:cNvSpPr txBox="1"/>
          <p:nvPr/>
        </p:nvSpPr>
        <p:spPr>
          <a:xfrm>
            <a:off x="320353" y="489031"/>
            <a:ext cx="8820472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Big Data Properties</a:t>
            </a:r>
            <a:endParaRPr kumimoji="0" lang="en-US" sz="6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BD66FB-0A6E-410F-A696-1779C88AD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44" y="1916698"/>
            <a:ext cx="3904259" cy="28923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1EF15D-26B4-4FD8-8FF0-C7C672477A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48" y="4652407"/>
            <a:ext cx="5076056" cy="2265250"/>
          </a:xfrm>
          <a:prstGeom prst="rect">
            <a:avLst/>
          </a:prstGeom>
        </p:spPr>
      </p:pic>
      <p:pic>
        <p:nvPicPr>
          <p:cNvPr id="67586" name="Picture 2" descr="Related image">
            <a:extLst>
              <a:ext uri="{FF2B5EF4-FFF2-40B4-BE49-F238E27FC236}">
                <a16:creationId xmlns:a16="http://schemas.microsoft.com/office/drawing/2014/main" id="{740E6BE4-14FC-4424-B35D-F2C7BDE96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2040" y="4941168"/>
            <a:ext cx="4154050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F0D133-1460-4FDE-B229-E8BABF5CD832}"/>
              </a:ext>
            </a:extLst>
          </p:cNvPr>
          <p:cNvSpPr txBox="1">
            <a:spLocks/>
          </p:cNvSpPr>
          <p:nvPr/>
        </p:nvSpPr>
        <p:spPr>
          <a:xfrm>
            <a:off x="4211961" y="1680677"/>
            <a:ext cx="4941564" cy="33371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id-ID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Pengguna menghasilkan data</a:t>
            </a:r>
            <a:br>
              <a:rPr kumimoji="0" lang="id-ID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id-ID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id-ID" sz="2200" b="0" i="1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Generated content</a:t>
            </a:r>
            <a:r>
              <a:rPr kumimoji="0" lang="id-ID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457200" marR="0" lvl="0" indent="-4572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Dynamic and active u</a:t>
            </a:r>
            <a:r>
              <a:rPr kumimoji="0" lang="id-ID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 engagement</a:t>
            </a:r>
            <a:br>
              <a:rPr kumimoji="0" lang="en-US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2200" b="0" i="1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ChatBot &amp; machine Learning</a:t>
            </a:r>
            <a:r>
              <a:rPr kumimoji="0" lang="en-US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id-ID" sz="2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id-ID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Minim filter</a:t>
            </a:r>
            <a:r>
              <a:rPr kumimoji="0" lang="en-US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2200" b="0" i="1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Noisy Data</a:t>
            </a:r>
            <a:r>
              <a:rPr kumimoji="0" lang="en-US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id-ID" sz="2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2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Wide and large Coverage</a:t>
            </a:r>
          </a:p>
          <a:p>
            <a:pPr marL="457200" marR="0" lvl="0" indent="-4572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en-US" sz="2200" b="0" noProof="1">
                <a:solidFill>
                  <a:prstClr val="black"/>
                </a:solidFill>
                <a:latin typeface="Calibri" panose="020F0502020204030204"/>
              </a:rPr>
              <a:t>Temporal information: </a:t>
            </a:r>
            <a:br>
              <a:rPr lang="en-US" sz="2200" b="0" noProof="1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2200" b="0" noProof="1">
                <a:solidFill>
                  <a:prstClr val="black"/>
                </a:solidFill>
                <a:latin typeface="Calibri" panose="020F0502020204030204"/>
              </a:rPr>
              <a:t>(need quick response)</a:t>
            </a:r>
            <a:endParaRPr kumimoji="0" lang="id-ID" sz="2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id-ID" sz="2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id-ID" sz="2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id-ID" sz="2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id-ID" sz="2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d-ID" sz="2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97421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968785" y="908720"/>
            <a:ext cx="617521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8275" marR="0" lvl="0" indent="-143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8888" algn="l"/>
                <a:tab pos="1438275" algn="l"/>
              </a:tabLst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Specialization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Data Science, Big Data, Parallel &amp; Distributed Computing, Machine Learning, Applied Mathematics &amp; Statistics, Information System.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charset="0"/>
              <a:cs typeface="Calibri" charset="0"/>
            </a:endParaRPr>
          </a:p>
          <a:p>
            <a:pPr marL="1438275" marR="0" lvl="0" indent="-143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8888" algn="l"/>
                <a:tab pos="1438275" algn="l"/>
              </a:tabLst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Current Position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:</a:t>
            </a:r>
          </a:p>
          <a:p>
            <a:pPr marL="1438275" marR="0" lvl="0" indent="-143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8888" algn="l"/>
                <a:tab pos="1438275" algn="l"/>
              </a:tabLst>
              <a:defRPr/>
            </a:pPr>
            <a:r>
              <a:rPr kumimoji="0" lang="id-ID" sz="1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Founder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, tau-data Indonesia</a:t>
            </a:r>
          </a:p>
          <a:p>
            <a:pPr marL="1438275" marR="0" lvl="0" indent="-143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8888" algn="l"/>
                <a:tab pos="1438275" algn="l"/>
              </a:tabLst>
              <a:defRPr/>
            </a:pPr>
            <a:r>
              <a:rPr kumimoji="0" lang="id-ID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Lecturer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, University of Indonesia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 &amp; 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UIN Jakarta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charset="0"/>
              <a:cs typeface="Calibri" charset="0"/>
            </a:endParaRPr>
          </a:p>
          <a:p>
            <a:pPr marL="1438275" marR="0" lvl="0" indent="-143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8888" algn="l"/>
                <a:tab pos="1438275" algn="l"/>
              </a:tabLst>
              <a:defRPr/>
            </a:pPr>
            <a:endParaRPr kumimoji="0" lang="id-ID" sz="7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charset="0"/>
              <a:cs typeface="Calibri" charset="0"/>
            </a:endParaRPr>
          </a:p>
          <a:p>
            <a:pPr marL="1438275" marR="0" lvl="0" indent="-143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8888" algn="l"/>
                <a:tab pos="1438275" algn="l"/>
              </a:tabLst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Education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:</a:t>
            </a:r>
          </a:p>
          <a:p>
            <a:pPr marL="1438275" marR="0" lvl="0" indent="-143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8888" algn="l"/>
                <a:tab pos="1438275" algn="l"/>
              </a:tabLst>
              <a:defRPr/>
            </a:pPr>
            <a:r>
              <a:rPr kumimoji="0" lang="id-ID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Queensland University of Technology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 (PhD – Data Science for Big Data)</a:t>
            </a:r>
          </a:p>
          <a:p>
            <a:pPr marL="1438275" marR="0" lvl="0" indent="-143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8888" algn="l"/>
                <a:tab pos="1438275" algn="l"/>
              </a:tabLst>
              <a:defRPr/>
            </a:pPr>
            <a:r>
              <a:rPr kumimoji="0" lang="id-ID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Tohoku University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 (Research Program, Machine Learning)</a:t>
            </a:r>
          </a:p>
          <a:p>
            <a:pPr marL="1438275" marR="0" lvl="0" indent="-143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8888" algn="l"/>
                <a:tab pos="1438275" algn="l"/>
              </a:tabLst>
              <a:defRPr/>
            </a:pPr>
            <a:r>
              <a:rPr kumimoji="0" lang="id-ID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University of New South Wales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 (MScTech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Data Mining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)</a:t>
            </a:r>
          </a:p>
          <a:p>
            <a:pPr marL="1438275" marR="0" lvl="0" indent="-143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8888" algn="l"/>
                <a:tab pos="1438275" algn="l"/>
              </a:tabLst>
              <a:defRPr/>
            </a:pPr>
            <a:r>
              <a:rPr kumimoji="0" lang="id-ID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University of Indonesia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 (Ssi – Mathematics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/Computational Statistics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charset="0"/>
                <a:cs typeface="Calibri" charset="0"/>
              </a:rPr>
              <a:t>)</a:t>
            </a:r>
          </a:p>
          <a:p>
            <a:pPr marL="1438275" marR="0" lvl="0" indent="-1438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8888" algn="l"/>
                <a:tab pos="1438275" algn="l"/>
              </a:tabLst>
              <a:defRPr/>
            </a:pPr>
            <a:endParaRPr kumimoji="0" lang="id-ID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charset="0"/>
              <a:cs typeface="Calibri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42906" algn="l"/>
                <a:tab pos="1076244" algn="l"/>
                <a:tab pos="1377847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Awards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Australia Leaderships Awards &amp; Outstanding student awards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  <a:p>
            <a:pPr lvl="0"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 lvl="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60BC6"/>
                </a:solidFill>
                <a:latin typeface="Calibri" panose="020F0502020204030204"/>
              </a:rPr>
              <a:t>Contact</a:t>
            </a:r>
            <a:r>
              <a:rPr lang="en-US" sz="1600" b="0" dirty="0">
                <a:solidFill>
                  <a:prstClr val="black"/>
                </a:solidFill>
                <a:latin typeface="Calibri" panose="020F0502020204030204"/>
              </a:rPr>
              <a:t>: </a:t>
            </a:r>
          </a:p>
          <a:p>
            <a:pPr lvl="0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taufik@tau-data.id</a:t>
            </a:r>
            <a:r>
              <a:rPr lang="en-US" sz="1600" b="0" dirty="0">
                <a:solidFill>
                  <a:prstClr val="black"/>
                </a:solidFill>
                <a:latin typeface="Calibri" panose="020F0502020204030204"/>
              </a:rPr>
              <a:t> – 0822 9120 3030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Some (Big) Data Science Project/Training Experience (partners)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226FD-AB6E-4C80-9946-62CA2AC023F5}"/>
              </a:ext>
            </a:extLst>
          </p:cNvPr>
          <p:cNvSpPr txBox="1"/>
          <p:nvPr/>
        </p:nvSpPr>
        <p:spPr>
          <a:xfrm>
            <a:off x="365095" y="178134"/>
            <a:ext cx="480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1" i="0" u="none" strike="noStrike" kern="1200" cap="none" spc="0" normalizeH="0" baseline="0" noProof="0" dirty="0">
                <a:ln>
                  <a:noFill/>
                </a:ln>
                <a:solidFill>
                  <a:srgbClr val="33498D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TAUFIK SUTANTO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33498D"/>
              </a:solidFill>
              <a:effectLst/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pic>
        <p:nvPicPr>
          <p:cNvPr id="1026" name="Picture 2" descr="https://attachments.office.net/owa/adinda@vanaya.co.id/service.svc/s/GetAttachmentThumbnail?id=AAMkADJkMjMxZTE0LTQ0ZTAtNDhmNS05OTZhLTYwMDhmNDBmZDE2NQBGAAAAAABFCoUknovRRJ5rOhwq2WmbBwBUZ%2FE7xu9lT5n%2BBZ8mBgZnAAAAAAEJAABUZ%2FE7xu9lT5n%2BBZ8mBgZnAADVMxLYAAABEgAQACiRRhdwrPhPplpgwDTWiPA%3D&amp;thumbnailType=2&amp;owa=outlook.office.com&amp;scriptVer=2019042202.08&amp;X-OWA-CANARY=P06KKdx42k6OTW9n4rknr6D7_ESoztYYAkicWp_B4HsPnOd4MeGFiCa4tX2vccfNSs3Gz75mWuE.&amp;token=eyJhbGciOiJSUzI1NiIsImtpZCI6IjA2MDBGOUY2NzQ2MjA3MzdFNzM0MDRFMjg3QzQ1QTgxOENCN0NFQjgiLCJ4NXQiOiJCZ0Q1OW5SaUJ6Zm5OQVRpaDhSYWdZeTN6cmciLCJ0eXAiOiJKV1QifQ.eyJ2ZXIiOiJFeGNoYW5nZS5DYWxsYmFjay5WMSIsImFwcGN0eHNlbmRlciI6Ik93YURvd25sb2FkQGNlYzI2NTg1LWVjODQtNDZiZC1hOGE4LWE1YmUzZjg4OGUyOSIsImFwcGN0eCI6IntcIm1zZXhjaHByb3RcIjpcIm93YVwiLFwicHJpbWFyeXNpZFwiOlwiUy0xLTUtMjEtMjQ2NzUzMTkwMC0zNDc2MzAzNzEyLTI3NDUwMTExOTUtMTAyNjMxNjBcIixcInB1aWRcIjpcIjExNTM5NzcwMjU3NTg4NTY5MTdcIixcIm9pZFwiOlwiYTUxMDg5Y2EtMzcyZi00NWU2LTliZWYtZDJhYTI0NzcyMzJmXCIsXCJzY29wZVwiOlwiT3dhRG93bmxvYWRcIn0iLCJuYmYiOjE1NTY3NjQ4OTgsImV4cCI6MTU1Njc2NTQ5OCwiaXNzIjoiMDAwMDAwMDItMDAwMC0wZmYxLWNlMDAtMDAwMDAwMDAwMDAwQGNlYzI2NTg1LWVjODQtNDZiZC1hOGE4LWE1YmUzZjg4OGUyOSIsImF1ZCI6IjAwMDAwMDAyLTAwMDAtMGZmMS1jZTAwLTAwMDAwMDAwMDAwMC9hdHRhY2htZW50cy5vZmZpY2UubmV0QGNlYzI2NTg1LWVjODQtNDZiZC1hOGE4LWE1YmUzZjg4OGUyOSJ9.V-hkEZsN_LgyWYMeS9v71WnIiM19XpbKOD--jdKl7FnBPk8Sumb_IK7dmyrNGErrOTODi9G4w9UG-bIb_CMQkukmJENlh2TJoGr6xx_EIcG1FcEhuWsH6Nx1q8YNhVQzPnGzxnFHbvyEynVTzpbMw9jOYuQM0cSSq8-x5PEmdMtNMINgBZnBw-SCC4ktErkenTTHf_KVte7LI2O3Wh2Ntlp-BSI1IJnU-sKRaEXyeWLEnsDSqP4b5M_c0FznxF3swRQwwybfdJGHAn92bv01FYBL2w7ro49XO7r0C7rTkcSW-5XvZxVl--lucWe6agP7Moqfou0CgeW-ACJy4F-_FA&amp;animation=true">
            <a:extLst>
              <a:ext uri="{FF2B5EF4-FFF2-40B4-BE49-F238E27FC236}">
                <a16:creationId xmlns:a16="http://schemas.microsoft.com/office/drawing/2014/main" id="{0F939FDA-8628-46AE-B48C-24DA159F1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811" y="1093794"/>
            <a:ext cx="2866974" cy="3556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55E3575-4551-4986-B426-D47F69E9EDFF}"/>
              </a:ext>
            </a:extLst>
          </p:cNvPr>
          <p:cNvSpPr txBox="1">
            <a:spLocks/>
          </p:cNvSpPr>
          <p:nvPr/>
        </p:nvSpPr>
        <p:spPr>
          <a:xfrm>
            <a:off x="3727937" y="-104281"/>
            <a:ext cx="3880765" cy="13783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굴림" pitchFamily="50" charset="-127"/>
                <a:cs typeface="+mn-cs"/>
                <a:sym typeface="Calibri" pitchFamily="34" charset="0"/>
              </a:rPr>
              <a:t>S.</a:t>
            </a:r>
            <a:r>
              <a:rPr kumimoji="0" lang="id-ID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굴림" pitchFamily="50" charset="-127"/>
                <a:cs typeface="+mn-cs"/>
                <a:sym typeface="Calibri" pitchFamily="34" charset="0"/>
              </a:rPr>
              <a:t>S</a:t>
            </a:r>
            <a:r>
              <a:rPr kumimoji="0" lang="en-US" alt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굴림" pitchFamily="50" charset="-127"/>
                <a:cs typeface="+mn-cs"/>
                <a:sym typeface="Calibri" pitchFamily="34" charset="0"/>
              </a:rPr>
              <a:t>i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굴림" pitchFamily="50" charset="-127"/>
                <a:cs typeface="+mn-cs"/>
                <a:sym typeface="Calibri" pitchFamily="34" charset="0"/>
              </a:rPr>
              <a:t>, </a:t>
            </a:r>
            <a:r>
              <a:rPr kumimoji="0" lang="id-ID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굴림" pitchFamily="50" charset="-127"/>
                <a:cs typeface="+mn-cs"/>
                <a:sym typeface="Calibri" pitchFamily="34" charset="0"/>
              </a:rPr>
              <a:t>MScTech, PhD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393672-DC62-4097-B26C-D52FA86E8180}"/>
              </a:ext>
            </a:extLst>
          </p:cNvPr>
          <p:cNvGrpSpPr/>
          <p:nvPr/>
        </p:nvGrpSpPr>
        <p:grpSpPr>
          <a:xfrm>
            <a:off x="193970" y="4797152"/>
            <a:ext cx="1838712" cy="864096"/>
            <a:chOff x="378531" y="1690768"/>
            <a:chExt cx="3101820" cy="151216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60B466-1AEA-457A-88E6-D6AC73663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531" y="1690768"/>
              <a:ext cx="1495653" cy="15121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4CE6BC-0898-4E13-929B-AAF474889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9726" y="1690768"/>
              <a:ext cx="1430625" cy="15121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8B268C8-E4BC-46DB-87CD-95C9523346A5}"/>
              </a:ext>
            </a:extLst>
          </p:cNvPr>
          <p:cNvGrpSpPr/>
          <p:nvPr/>
        </p:nvGrpSpPr>
        <p:grpSpPr>
          <a:xfrm>
            <a:off x="193970" y="5756394"/>
            <a:ext cx="1838711" cy="864096"/>
            <a:chOff x="3655893" y="1690766"/>
            <a:chExt cx="3166846" cy="15121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1C7997-28BD-4200-9C31-29CA16EB4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5893" y="1690768"/>
              <a:ext cx="1495653" cy="15121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C5BD721-4FE6-4CBE-B5C2-C8EDB8113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7086" y="1690766"/>
              <a:ext cx="1495653" cy="15121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465B71-8446-4BDD-BDF6-46CFAEDDD0D4}"/>
              </a:ext>
            </a:extLst>
          </p:cNvPr>
          <p:cNvGrpSpPr/>
          <p:nvPr/>
        </p:nvGrpSpPr>
        <p:grpSpPr>
          <a:xfrm>
            <a:off x="6516216" y="84997"/>
            <a:ext cx="2562767" cy="1378321"/>
            <a:chOff x="7240376" y="24627"/>
            <a:chExt cx="1914695" cy="96773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3490009-0809-4088-BCC7-8CBF8C32E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0376" y="24627"/>
              <a:ext cx="1914695" cy="38293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609FA-2984-4B6B-8460-79EE04E56F59}"/>
                </a:ext>
              </a:extLst>
            </p:cNvPr>
            <p:cNvSpPr txBox="1"/>
            <p:nvPr/>
          </p:nvSpPr>
          <p:spPr>
            <a:xfrm>
              <a:off x="7240376" y="346035"/>
              <a:ext cx="18874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굴림" pitchFamily="50" charset="-127"/>
                  <a:cs typeface="+mn-cs"/>
                </a:rPr>
                <a:t>“Your partner in </a:t>
              </a:r>
              <a:b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굴림" pitchFamily="50" charset="-127"/>
                  <a:cs typeface="+mn-cs"/>
                </a:rPr>
              </a:b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굴림" pitchFamily="50" charset="-127"/>
                  <a:cs typeface="+mn-cs"/>
                </a:rPr>
                <a:t>data solution, research, &amp; education”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90DD67-F4F2-4460-993F-DAF1B0D8B10B}"/>
              </a:ext>
            </a:extLst>
          </p:cNvPr>
          <p:cNvGrpSpPr/>
          <p:nvPr/>
        </p:nvGrpSpPr>
        <p:grpSpPr>
          <a:xfrm>
            <a:off x="2968785" y="5368920"/>
            <a:ext cx="6136984" cy="724376"/>
            <a:chOff x="2968785" y="5592018"/>
            <a:chExt cx="6136984" cy="72437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9F032D6-4659-49A8-8D29-7A12CCE35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03870" y="5596313"/>
              <a:ext cx="1068330" cy="7200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5E3C413-FAFB-40F0-A73B-DDAD4B1F1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68785" y="5634145"/>
              <a:ext cx="524751" cy="57687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55EBA95-EC5F-4927-AEE8-8A66AA2CF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48523" y="5668231"/>
              <a:ext cx="1287573" cy="453035"/>
            </a:xfrm>
            <a:prstGeom prst="rect">
              <a:avLst/>
            </a:prstGeom>
          </p:spPr>
        </p:pic>
        <p:pic>
          <p:nvPicPr>
            <p:cNvPr id="22" name="Picture 2" descr="Image result for logo csiro">
              <a:extLst>
                <a:ext uri="{FF2B5EF4-FFF2-40B4-BE49-F238E27FC236}">
                  <a16:creationId xmlns:a16="http://schemas.microsoft.com/office/drawing/2014/main" id="{CFACE26B-3B32-40B5-B84A-9844EA1F31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5634146"/>
              <a:ext cx="524751" cy="522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BF8557-0C38-4CCC-BB20-1833D9BA8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06517" y="5629960"/>
              <a:ext cx="1505843" cy="4633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514069-7221-432A-A0D2-33974E07E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12360" y="5592018"/>
              <a:ext cx="688908" cy="52924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976123-DC0E-4B2A-8C4A-7D0ADCB2C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60432" y="5611815"/>
              <a:ext cx="645337" cy="599207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DE378EB-F067-4BD0-8237-515237ED1A47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7085" y="5957355"/>
            <a:ext cx="495498" cy="495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4CAAF4-5E8C-4220-88C0-DEE89B96AA7C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980" y="5877272"/>
            <a:ext cx="493757" cy="5872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713425-3DCE-4AC1-981F-1E934777FCE2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76"/>
          <a:stretch/>
        </p:blipFill>
        <p:spPr>
          <a:xfrm>
            <a:off x="7558352" y="5877272"/>
            <a:ext cx="493756" cy="5755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DC0FD2-0F38-4808-B7BA-3A5575AF7C51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4448" y="5946630"/>
            <a:ext cx="407753" cy="4577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75C615C-8AA2-41AF-B9D8-6D5450106490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0076" y="5949280"/>
            <a:ext cx="555693" cy="453035"/>
          </a:xfrm>
          <a:prstGeom prst="rect">
            <a:avLst/>
          </a:prstGeom>
        </p:spPr>
      </p:pic>
      <p:pic>
        <p:nvPicPr>
          <p:cNvPr id="28" name="Picture 2" descr="Image result for bppt logo">
            <a:extLst>
              <a:ext uri="{FF2B5EF4-FFF2-40B4-BE49-F238E27FC236}">
                <a16:creationId xmlns:a16="http://schemas.microsoft.com/office/drawing/2014/main" id="{AB85A6FC-BA96-45B1-A405-554B809E8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3683" y="5958096"/>
            <a:ext cx="461366" cy="27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75AA4F-F068-46FB-B882-5FDD06B8E8AC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004" y="6093296"/>
            <a:ext cx="387396" cy="4239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187CD9-6F53-45EB-BB65-904951B41345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5049" y="5564518"/>
            <a:ext cx="613135" cy="7490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0BEF77-CC8E-4FAF-ADF9-2436368A0576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587" y="6082227"/>
            <a:ext cx="446109" cy="4461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F55895A-EA5A-484C-8615-C698EFC947DF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8546" y="6402315"/>
            <a:ext cx="778725" cy="33498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7FC8FE1-B6AE-4DEB-B42A-FBDA3F1D62B8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7371" y="6433407"/>
            <a:ext cx="584270" cy="3356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14CD88-89A1-43CA-9DDD-A17A5D692E27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576" y="6373498"/>
            <a:ext cx="402996" cy="3837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8A538D8-DFEF-4123-8A95-C0173D63D6AB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916" y="5944951"/>
            <a:ext cx="321870" cy="4239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BA2CB63-A2B7-4559-8C09-B0323B5E451E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8785" y="6052754"/>
            <a:ext cx="387396" cy="43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03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CustomShape 1"/>
          <p:cNvSpPr/>
          <p:nvPr/>
        </p:nvSpPr>
        <p:spPr>
          <a:xfrm>
            <a:off x="198360" y="-158760"/>
            <a:ext cx="8820000" cy="100476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-1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/>
                <a:ea typeface="굴림"/>
              </a:rPr>
              <a:t>Big Data</a:t>
            </a:r>
            <a:endParaRPr kumimoji="0" lang="en-US" sz="6000" b="0" i="0" u="none" strike="noStrike" kern="1200" cap="none" spc="-1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48" name="CustomShape 2"/>
          <p:cNvSpPr/>
          <p:nvPr/>
        </p:nvSpPr>
        <p:spPr>
          <a:xfrm>
            <a:off x="0" y="836640"/>
            <a:ext cx="9143640" cy="3382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</a:rPr>
              <a:t>“</a:t>
            </a:r>
            <a:r>
              <a:rPr kumimoji="0" lang="en-US" sz="5400" b="0" i="1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</a:rPr>
              <a:t>We can have a problem with a (very) large data, but still </a:t>
            </a:r>
            <a:r>
              <a:rPr kumimoji="0" lang="en-US" sz="5400" b="1" i="1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</a:rPr>
              <a:t>not a Big Data</a:t>
            </a:r>
            <a:r>
              <a:rPr kumimoji="0" lang="en-US" sz="5400" b="0" i="1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</a:rPr>
              <a:t> Problem.</a:t>
            </a:r>
            <a:r>
              <a:rPr kumimoji="0" lang="en-US" sz="5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</a:rPr>
              <a:t>”</a:t>
            </a:r>
            <a:endParaRPr kumimoji="0" lang="en-US" sz="5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" normalizeH="0" baseline="0" noProof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/>
                <a:ea typeface="굴림"/>
              </a:rPr>
              <a:t>Example (and why)?</a:t>
            </a:r>
            <a:endParaRPr kumimoji="0" lang="en-US" sz="5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649" name="CustomShape 3"/>
          <p:cNvSpPr/>
          <p:nvPr/>
        </p:nvSpPr>
        <p:spPr>
          <a:xfrm>
            <a:off x="36720" y="4916880"/>
            <a:ext cx="9143640" cy="191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1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굴림"/>
              </a:rPr>
              <a:t>Big Data tidak hanya tentang besarnya data, tapi juga kompleksitas masalah.</a:t>
            </a:r>
            <a:endParaRPr kumimoji="0" lang="en-US" sz="4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23514" y="6421461"/>
            <a:ext cx="53954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6B7632-FD52-4BE2-A8C8-D079E7090294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0" y="1088470"/>
            <a:ext cx="4579464" cy="3876675"/>
          </a:xfrm>
        </p:spPr>
      </p:pic>
      <p:sp>
        <p:nvSpPr>
          <p:cNvPr id="7" name="Rectangle 6"/>
          <p:cNvSpPr/>
          <p:nvPr/>
        </p:nvSpPr>
        <p:spPr>
          <a:xfrm>
            <a:off x="4572000" y="951005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HACE Theorem: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“</a:t>
            </a:r>
            <a:r>
              <a:rPr kumimoji="0" lang="en-AU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Big Data starts with large-volume, heterogeneous, autonomous sources with </a:t>
            </a:r>
            <a:r>
              <a:rPr kumimoji="0" lang="en-AU" sz="2400" b="0" i="1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distributed</a:t>
            </a:r>
            <a:r>
              <a:rPr kumimoji="0" lang="en-AU" sz="2400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and </a:t>
            </a:r>
            <a:r>
              <a:rPr kumimoji="0" lang="en-AU" sz="2400" b="0" i="1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decentralized</a:t>
            </a:r>
            <a:r>
              <a:rPr kumimoji="0" lang="en-AU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control, and seeks to explore complex and evolving relationships among data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”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(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  <a:hlinkClick r:id="rId3" action="ppaction://hlinkfile" tooltip="Xindong, 2014 #810"/>
              </a:rPr>
              <a:t>Xindong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  <a:hlinkClick r:id="rId3" action="ppaction://hlinkfile" tooltip="Xindong, 2014 #810"/>
              </a:rPr>
              <a:t> et al. 2014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).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5659" y="5071181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Scalable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79462" y="5087104"/>
            <a:ext cx="300595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Cost Effective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9969" y="5648091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Privacy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73723" y="5648091"/>
            <a:ext cx="185339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Security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54639" y="5087104"/>
            <a:ext cx="3276859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Robust/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Fault Tolerance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50" normalizeH="0" baseline="0" noProof="0" dirty="0">
              <a:ln w="11430"/>
              <a:gradFill>
                <a:gsLst>
                  <a:gs pos="25000">
                    <a:srgbClr val="333399">
                      <a:satMod val="155000"/>
                    </a:srgbClr>
                  </a:gs>
                  <a:gs pos="100000">
                    <a:srgbClr val="333399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D34AD-CAA0-4F34-84E5-02AB7F452D8D}"/>
              </a:ext>
            </a:extLst>
          </p:cNvPr>
          <p:cNvSpPr txBox="1"/>
          <p:nvPr/>
        </p:nvSpPr>
        <p:spPr>
          <a:xfrm>
            <a:off x="35496" y="-27384"/>
            <a:ext cx="9108504" cy="646331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Big Data: Distributed Data &amp; Computing</a:t>
            </a:r>
            <a:endParaRPr kumimoji="0" lang="en-US" sz="2800" b="0" i="0" u="none" strike="noStrike" kern="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05686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60184-F3CF-4F1B-9F90-757B90800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72816"/>
            <a:ext cx="9144000" cy="5085184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 Need </a:t>
            </a:r>
            <a:r>
              <a:rPr lang="en-US" sz="4400" b="1" dirty="0">
                <a:solidFill>
                  <a:srgbClr val="060BC6"/>
                </a:solidFill>
              </a:rPr>
              <a:t>large scale</a:t>
            </a:r>
            <a:r>
              <a:rPr lang="en-US" sz="4400" dirty="0"/>
              <a:t> infrastructure to optimize investment/profit ratio.</a:t>
            </a:r>
            <a:endParaRPr lang="en-US" sz="4400" b="1" dirty="0">
              <a:solidFill>
                <a:srgbClr val="060BC6"/>
              </a:solidFill>
            </a:endParaRPr>
          </a:p>
          <a:p>
            <a:r>
              <a:rPr lang="en-US" sz="4400" b="1" dirty="0"/>
              <a:t> </a:t>
            </a:r>
            <a:r>
              <a:rPr lang="en-US" sz="4400" b="1" dirty="0">
                <a:solidFill>
                  <a:srgbClr val="060BC6"/>
                </a:solidFill>
              </a:rPr>
              <a:t>Storing</a:t>
            </a:r>
            <a:r>
              <a:rPr lang="en-US" sz="4400" dirty="0"/>
              <a:t> Data  </a:t>
            </a:r>
            <a:r>
              <a:rPr lang="en-US" sz="4400" b="1" dirty="0">
                <a:solidFill>
                  <a:srgbClr val="060BC6"/>
                </a:solidFill>
              </a:rPr>
              <a:t>$$$ </a:t>
            </a:r>
            <a:r>
              <a:rPr lang="en-US" sz="4400" b="1" dirty="0">
                <a:solidFill>
                  <a:srgbClr val="060BC6"/>
                </a:solidFill>
                <a:sym typeface="Symbol" panose="05050102010706020507" pitchFamily="18" charset="2"/>
              </a:rPr>
              <a:t></a:t>
            </a:r>
            <a:r>
              <a:rPr lang="en-US" sz="4400" dirty="0">
                <a:sym typeface="Symbol" panose="05050102010706020507" pitchFamily="18" charset="2"/>
              </a:rPr>
              <a:t>, but</a:t>
            </a:r>
            <a:br>
              <a:rPr lang="en-US" sz="4400" dirty="0">
                <a:sym typeface="Symbol" panose="05050102010706020507" pitchFamily="18" charset="2"/>
              </a:rPr>
            </a:br>
            <a:r>
              <a:rPr lang="en-US" sz="4400" dirty="0">
                <a:sym typeface="Symbol" panose="05050102010706020507" pitchFamily="18" charset="2"/>
              </a:rPr>
              <a:t> </a:t>
            </a:r>
            <a:r>
              <a:rPr lang="en-US" sz="4400" b="1" dirty="0">
                <a:solidFill>
                  <a:srgbClr val="060BC6"/>
                </a:solidFill>
                <a:sym typeface="Symbol" panose="05050102010706020507" pitchFamily="18" charset="2"/>
              </a:rPr>
              <a:t>Analyzing</a:t>
            </a:r>
            <a:r>
              <a:rPr lang="en-US" sz="4400" dirty="0">
                <a:sym typeface="Symbol" panose="05050102010706020507" pitchFamily="18" charset="2"/>
              </a:rPr>
              <a:t> Data </a:t>
            </a:r>
            <a:r>
              <a:rPr lang="en-US" sz="4400" b="1" dirty="0">
                <a:solidFill>
                  <a:srgbClr val="060BC6"/>
                </a:solidFill>
                <a:sym typeface="Symbol" panose="05050102010706020507" pitchFamily="18" charset="2"/>
              </a:rPr>
              <a:t>$$$</a:t>
            </a:r>
          </a:p>
          <a:p>
            <a:r>
              <a:rPr lang="en-US" sz="4400" b="1" dirty="0">
                <a:solidFill>
                  <a:srgbClr val="060BC6"/>
                </a:solidFill>
                <a:sym typeface="Symbol" panose="05050102010706020507" pitchFamily="18" charset="2"/>
              </a:rPr>
              <a:t> Ethics/Legal </a:t>
            </a:r>
            <a:r>
              <a:rPr lang="en-US" sz="4400" dirty="0">
                <a:sym typeface="Symbol" panose="05050102010706020507" pitchFamily="18" charset="2"/>
              </a:rPr>
              <a:t>issues</a:t>
            </a:r>
          </a:p>
          <a:p>
            <a:r>
              <a:rPr lang="en-US" sz="4400" dirty="0">
                <a:sym typeface="Symbol" panose="05050102010706020507" pitchFamily="18" charset="2"/>
              </a:rPr>
              <a:t> </a:t>
            </a:r>
            <a:r>
              <a:rPr lang="en-US" sz="4400" b="1" dirty="0">
                <a:solidFill>
                  <a:srgbClr val="060BC6"/>
                </a:solidFill>
                <a:sym typeface="Symbol" panose="05050102010706020507" pitchFamily="18" charset="2"/>
              </a:rPr>
              <a:t>Confusing</a:t>
            </a:r>
            <a:r>
              <a:rPr lang="en-US" sz="4400" dirty="0">
                <a:sym typeface="Symbol" panose="05050102010706020507" pitchFamily="18" charset="2"/>
              </a:rPr>
              <a:t>: too many framework and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9F6ED-30B5-4161-B372-C1F1BA1BCDCE}"/>
              </a:ext>
            </a:extLst>
          </p:cNvPr>
          <p:cNvSpPr txBox="1"/>
          <p:nvPr/>
        </p:nvSpPr>
        <p:spPr>
          <a:xfrm>
            <a:off x="539552" y="548680"/>
            <a:ext cx="8820472" cy="83099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DS~BD General Challenges</a:t>
            </a:r>
          </a:p>
        </p:txBody>
      </p:sp>
    </p:spTree>
    <p:extLst>
      <p:ext uri="{BB962C8B-B14F-4D97-AF65-F5344CB8AC3E}">
        <p14:creationId xmlns:p14="http://schemas.microsoft.com/office/powerpoint/2010/main" val="1223177705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1E8815-39FD-45E6-9A48-9C99E8383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94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3267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441" y="4081090"/>
            <a:ext cx="1774494" cy="1774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076955"/>
          </a:xfrm>
        </p:spPr>
        <p:txBody>
          <a:bodyPr>
            <a:normAutofit fontScale="90000"/>
          </a:bodyPr>
          <a:lstStyle/>
          <a:p>
            <a:pPr algn="ctr"/>
            <a:r>
              <a:rPr lang="en-AU" sz="3600" b="1" dirty="0">
                <a:solidFill>
                  <a:srgbClr val="060BC6"/>
                </a:solidFill>
              </a:rPr>
              <a:t>Unlike how conventional statistics is done,</a:t>
            </a:r>
            <a:br>
              <a:rPr lang="en-AU" sz="3600" b="1" dirty="0">
                <a:solidFill>
                  <a:srgbClr val="060BC6"/>
                </a:solidFill>
              </a:rPr>
            </a:br>
            <a:r>
              <a:rPr lang="en-AU" sz="3600" b="1" dirty="0">
                <a:solidFill>
                  <a:srgbClr val="060BC6"/>
                </a:solidFill>
              </a:rPr>
              <a:t>Big data technology is specific to an application(s)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1221" y="1484931"/>
            <a:ext cx="1221023" cy="995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2542" y="2480753"/>
            <a:ext cx="15963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  <a:hlinkClick r:id="rId5"/>
              </a:rPr>
              <a:t>https://www.edureka.co/blog/5+Reasons-when-to-use-and-not-to-use-hadoop/</a:t>
            </a:r>
            <a:r>
              <a:rPr kumimoji="0" lang="en-AU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882" y="1697199"/>
            <a:ext cx="1728452" cy="7222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98866" y="2480753"/>
            <a:ext cx="16950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  <a:hlinkClick r:id="rId7"/>
              </a:rPr>
              <a:t>http://mahout.apache.org/users/basics/algorithms.html</a:t>
            </a:r>
            <a:r>
              <a:rPr kumimoji="0" lang="en-AU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202541" y="3108435"/>
            <a:ext cx="3741778" cy="1747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(-)</a:t>
            </a: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 Real-time processing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(-)</a:t>
            </a: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 Security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(-)</a:t>
            </a: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No conception of indexing (full scan)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(-)</a:t>
            </a: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 </a:t>
            </a: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Difficult to code (use with care)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(+)</a:t>
            </a: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 Variety, Volume, Velocity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(+)</a:t>
            </a: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 Open source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2691" y="1610398"/>
            <a:ext cx="2857500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4319" y="4855814"/>
            <a:ext cx="2499428" cy="9997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591" y="4729622"/>
            <a:ext cx="3581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8727" y="3152749"/>
            <a:ext cx="36576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22250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6511" y="804892"/>
            <a:ext cx="6053959" cy="55092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261938" marR="0" lvl="0" indent="-2460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Centralized Data &amp; Computation</a:t>
            </a:r>
          </a:p>
          <a:p>
            <a:pPr marL="261938" marR="0" lvl="0" indent="-2460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3200" b="1" i="0" u="none" strike="noStrike" kern="1200" cap="none" spc="50" normalizeH="0" baseline="0" noProof="0" dirty="0">
              <a:ln w="11430"/>
              <a:gradFill>
                <a:gsLst>
                  <a:gs pos="25000">
                    <a:srgbClr val="333399">
                      <a:satMod val="155000"/>
                    </a:srgbClr>
                  </a:gs>
                  <a:gs pos="100000">
                    <a:srgbClr val="333399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261938" marR="0" lvl="0" indent="-2460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Centralized Data,</a:t>
            </a:r>
          </a:p>
          <a:p>
            <a:pPr marL="15875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  Distributed Computing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3. Distributed Data,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   Centralized Computing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50" normalizeH="0" baseline="0" noProof="0" dirty="0">
              <a:ln w="11430"/>
              <a:gradFill>
                <a:gsLst>
                  <a:gs pos="25000">
                    <a:srgbClr val="333399">
                      <a:satMod val="155000"/>
                    </a:srgbClr>
                  </a:gs>
                  <a:gs pos="100000">
                    <a:srgbClr val="333399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4. Distributed Data,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   Distributed Computing</a:t>
            </a:r>
          </a:p>
        </p:txBody>
      </p:sp>
      <p:pic>
        <p:nvPicPr>
          <p:cNvPr id="29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877081" y="4777793"/>
            <a:ext cx="2226846" cy="210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5B5794-20AF-423A-AD62-0DAAB0CDDF13}"/>
              </a:ext>
            </a:extLst>
          </p:cNvPr>
          <p:cNvSpPr txBox="1"/>
          <p:nvPr/>
        </p:nvSpPr>
        <p:spPr>
          <a:xfrm>
            <a:off x="35496" y="-27384"/>
            <a:ext cx="9108504" cy="646331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Data~Komputasi</a:t>
            </a:r>
            <a:r>
              <a:rPr kumimoji="0" lang="en-AU" sz="3600" b="0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: </a:t>
            </a:r>
            <a:r>
              <a:rPr kumimoji="0" lang="en-AU" sz="3600" b="0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Centralized~Distributed</a:t>
            </a:r>
            <a:endParaRPr kumimoji="0" lang="en-US" sz="2800" b="0" i="0" u="none" strike="noStrike" kern="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E1DA1-56A5-4302-9302-5E8173FFDD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6219" y="689187"/>
            <a:ext cx="2406021" cy="15156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D8AA47-3F74-4A82-B21B-524F0E64242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224" y="1699211"/>
            <a:ext cx="2517293" cy="158577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0D2D89B-BD9F-4962-BE2A-8406CAC902BC}"/>
              </a:ext>
            </a:extLst>
          </p:cNvPr>
          <p:cNvGrpSpPr/>
          <p:nvPr/>
        </p:nvGrpSpPr>
        <p:grpSpPr>
          <a:xfrm>
            <a:off x="5246760" y="3284984"/>
            <a:ext cx="2565600" cy="1613166"/>
            <a:chOff x="4814712" y="3328002"/>
            <a:chExt cx="2565600" cy="161316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8040" y="3328002"/>
              <a:ext cx="2058878" cy="86273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D0407F-127C-4E63-AFFF-C8F8D0639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4712" y="3823211"/>
              <a:ext cx="2565600" cy="1117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62179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755576" y="2060848"/>
            <a:ext cx="7950063" cy="4484451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729922" y="2741780"/>
            <a:ext cx="5710135" cy="3638148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667416" y="3325444"/>
            <a:ext cx="3809603" cy="29377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441990" y="3972331"/>
            <a:ext cx="2169269" cy="18336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996465" y="4356574"/>
            <a:ext cx="1050588" cy="1011677"/>
            <a:chOff x="4046706" y="2908567"/>
            <a:chExt cx="1050588" cy="1011677"/>
          </a:xfrm>
        </p:grpSpPr>
        <p:sp>
          <p:nvSpPr>
            <p:cNvPr id="8" name="Oval 7"/>
            <p:cNvSpPr/>
            <p:nvPr/>
          </p:nvSpPr>
          <p:spPr>
            <a:xfrm>
              <a:off x="4046706" y="2908567"/>
              <a:ext cx="1050588" cy="101167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362692" y="2908567"/>
              <a:ext cx="415498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 w="0"/>
                  <a:solidFill>
                    <a:srgbClr val="0000FF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굴림" pitchFamily="50" charset="-127"/>
                  <a:cs typeface="+mn-cs"/>
                </a:rPr>
                <a:t>Big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244452" y="4628950"/>
            <a:ext cx="533928" cy="486383"/>
            <a:chOff x="4294693" y="3180943"/>
            <a:chExt cx="533928" cy="486383"/>
          </a:xfrm>
        </p:grpSpPr>
        <p:sp>
          <p:nvSpPr>
            <p:cNvPr id="4" name="Oval 3"/>
            <p:cNvSpPr/>
            <p:nvPr/>
          </p:nvSpPr>
          <p:spPr>
            <a:xfrm>
              <a:off x="4309353" y="3180943"/>
              <a:ext cx="496112" cy="486383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94693" y="3270245"/>
              <a:ext cx="533928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 w="0"/>
                  <a:solidFill>
                    <a:srgbClr val="0000FF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굴림" pitchFamily="50" charset="-127"/>
                  <a:cs typeface="+mn-cs"/>
                </a:rPr>
                <a:t>Data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3554249" y="4695127"/>
            <a:ext cx="45076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IoT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67109" y="5436072"/>
            <a:ext cx="11240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Social media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75360" y="4068686"/>
            <a:ext cx="114473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 w="0"/>
                <a:solidFill>
                  <a:srgbClr val="0000FF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Technology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38957" y="4745181"/>
            <a:ext cx="760941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Mobiles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18527" y="3499607"/>
            <a:ext cx="190738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0000FF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Methodology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17308" y="5113507"/>
            <a:ext cx="76094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NoSQL</a:t>
            </a:r>
            <a:endParaRPr kumimoji="0" lang="en-US" sz="105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59930" y="5112901"/>
            <a:ext cx="915818" cy="4154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Cluster-</a:t>
            </a:r>
            <a:br>
              <a:rPr kumimoji="0" lang="en-US" sz="105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</a:br>
            <a:r>
              <a:rPr kumimoji="0" lang="en-US" sz="105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Computers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25476" y="4237964"/>
            <a:ext cx="86363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Analytics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09284" y="5935618"/>
            <a:ext cx="1276888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Visualizations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481802" y="4253352"/>
            <a:ext cx="94891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Prediction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360378" y="5709122"/>
            <a:ext cx="116301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Classification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685456" y="4788731"/>
            <a:ext cx="76008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Insights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651334" y="4762981"/>
            <a:ext cx="67172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Values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597265" y="2832442"/>
            <a:ext cx="20274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srgbClr val="0000FF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Applications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357863" y="2158414"/>
            <a:ext cx="25843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srgbClr val="0000FF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Social Aspects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041538" y="3771414"/>
            <a:ext cx="9231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Education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158106" y="3794420"/>
            <a:ext cx="112017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Government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787006" y="4305099"/>
            <a:ext cx="85594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Research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246514" y="5354838"/>
            <a:ext cx="68243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Retails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169097" y="5320651"/>
            <a:ext cx="67999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Health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460884" y="4845209"/>
            <a:ext cx="78739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Security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841702" y="5696282"/>
            <a:ext cx="93070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Clustering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841746" y="4752466"/>
            <a:ext cx="80381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Industry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477070" y="4229245"/>
            <a:ext cx="8338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Finance/</a:t>
            </a:r>
            <a:br>
              <a:rPr kumimoji="0" lang="en-US" sz="1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Bank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015148" y="3128467"/>
            <a:ext cx="74071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Ethics</a:t>
            </a:r>
            <a:endParaRPr kumimoji="0" lang="en-US" sz="1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431556" y="3113078"/>
            <a:ext cx="60907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Law</a:t>
            </a:r>
            <a:endParaRPr kumimoji="0" lang="en-US" sz="1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22998" y="4097200"/>
            <a:ext cx="87055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Privacy</a:t>
            </a:r>
            <a:endParaRPr kumimoji="0" lang="en-US" sz="1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357018" y="3542372"/>
            <a:ext cx="10517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Economy</a:t>
            </a:r>
            <a:endParaRPr kumimoji="0" lang="en-US" sz="1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114157" y="6297133"/>
            <a:ext cx="185230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3000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©</a:t>
            </a: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Taufik Sutanto - 2019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91937" y="3579107"/>
            <a:ext cx="86382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Politics</a:t>
            </a:r>
            <a:endParaRPr kumimoji="0" lang="en-US" sz="1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423465" y="4011620"/>
            <a:ext cx="1248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Democracy</a:t>
            </a:r>
            <a:endParaRPr kumimoji="0" lang="en-US" sz="1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65DF5C-8FA5-4FD7-ABAD-8247DB1E3B80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58" name="Object 27">
              <a:extLst>
                <a:ext uri="{FF2B5EF4-FFF2-40B4-BE49-F238E27FC236}">
                  <a16:creationId xmlns:a16="http://schemas.microsoft.com/office/drawing/2014/main" id="{6C40A20D-88D9-4201-B505-69C8B68C7E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84" name="Image" r:id="rId3" imgW="9561905" imgH="1600000" progId="">
                    <p:embed/>
                  </p:oleObj>
                </mc:Choice>
                <mc:Fallback>
                  <p:oleObj name="Image" r:id="rId3" imgW="9561905" imgH="1600000" progId="">
                    <p:embed/>
                    <p:pic>
                      <p:nvPicPr>
                        <p:cNvPr id="58" name="Object 27">
                          <a:extLst>
                            <a:ext uri="{FF2B5EF4-FFF2-40B4-BE49-F238E27FC236}">
                              <a16:creationId xmlns:a16="http://schemas.microsoft.com/office/drawing/2014/main" id="{6C40A20D-88D9-4201-B505-69C8B68C7E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3F3BDA15-20C4-42AF-AF8D-8E6CF6B052B5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B99B07D1-FD42-4DC5-BDF6-43AB8E5F2529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61" name="Group 18">
              <a:extLst>
                <a:ext uri="{FF2B5EF4-FFF2-40B4-BE49-F238E27FC236}">
                  <a16:creationId xmlns:a16="http://schemas.microsoft.com/office/drawing/2014/main" id="{8ACE0069-1A43-4ABF-9AD1-6EC0CDF9BD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68" name="Oval 19">
                <a:extLst>
                  <a:ext uri="{FF2B5EF4-FFF2-40B4-BE49-F238E27FC236}">
                    <a16:creationId xmlns:a16="http://schemas.microsoft.com/office/drawing/2014/main" id="{1E42AA4C-16C0-48E1-B62C-A2F5FAE1EB2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69" name="Oval 20">
                <a:extLst>
                  <a:ext uri="{FF2B5EF4-FFF2-40B4-BE49-F238E27FC236}">
                    <a16:creationId xmlns:a16="http://schemas.microsoft.com/office/drawing/2014/main" id="{9539EA2D-575F-45C4-B56A-A702C590E42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62" name="Group 21">
              <a:extLst>
                <a:ext uri="{FF2B5EF4-FFF2-40B4-BE49-F238E27FC236}">
                  <a16:creationId xmlns:a16="http://schemas.microsoft.com/office/drawing/2014/main" id="{B1EB2D01-E5FC-47B6-A476-C40CC3BBE8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66" name="Oval 22">
                <a:extLst>
                  <a:ext uri="{FF2B5EF4-FFF2-40B4-BE49-F238E27FC236}">
                    <a16:creationId xmlns:a16="http://schemas.microsoft.com/office/drawing/2014/main" id="{8D5059BF-2F15-4E71-AEAE-0048E066DAA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67" name="Oval 23">
                <a:extLst>
                  <a:ext uri="{FF2B5EF4-FFF2-40B4-BE49-F238E27FC236}">
                    <a16:creationId xmlns:a16="http://schemas.microsoft.com/office/drawing/2014/main" id="{49FF3B67-B781-4780-B5BA-80F93E331E2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63" name="Group 24">
              <a:extLst>
                <a:ext uri="{FF2B5EF4-FFF2-40B4-BE49-F238E27FC236}">
                  <a16:creationId xmlns:a16="http://schemas.microsoft.com/office/drawing/2014/main" id="{857FC39F-EC7E-4EA6-9CEE-E472DB536B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64" name="Oval 25">
                <a:extLst>
                  <a:ext uri="{FF2B5EF4-FFF2-40B4-BE49-F238E27FC236}">
                    <a16:creationId xmlns:a16="http://schemas.microsoft.com/office/drawing/2014/main" id="{305817BC-F898-4AB0-A077-FA155BB96B6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65" name="Oval 26">
                <a:extLst>
                  <a:ext uri="{FF2B5EF4-FFF2-40B4-BE49-F238E27FC236}">
                    <a16:creationId xmlns:a16="http://schemas.microsoft.com/office/drawing/2014/main" id="{3A71DEFA-D7C4-4F43-807D-29C4E9A2987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388C0EF-892F-4A3B-8C13-34693B884FF7}"/>
              </a:ext>
            </a:extLst>
          </p:cNvPr>
          <p:cNvSpPr txBox="1"/>
          <p:nvPr/>
        </p:nvSpPr>
        <p:spPr>
          <a:xfrm>
            <a:off x="313853" y="489130"/>
            <a:ext cx="8820472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Big Data Spectrum</a:t>
            </a:r>
            <a:endParaRPr kumimoji="0" lang="en-US" sz="6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05857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6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F6F45-D76B-48C2-A1BF-9AC832E728C0}"/>
              </a:ext>
            </a:extLst>
          </p:cNvPr>
          <p:cNvSpPr txBox="1"/>
          <p:nvPr/>
        </p:nvSpPr>
        <p:spPr>
          <a:xfrm>
            <a:off x="323528" y="2590588"/>
            <a:ext cx="8820472" cy="1015663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 Science ?</a:t>
            </a:r>
          </a:p>
        </p:txBody>
      </p:sp>
    </p:spTree>
    <p:extLst>
      <p:ext uri="{BB962C8B-B14F-4D97-AF65-F5344CB8AC3E}">
        <p14:creationId xmlns:p14="http://schemas.microsoft.com/office/powerpoint/2010/main" val="137295429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54C491-7DAD-4B0C-9CB1-D7F0E152A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712" y="1680830"/>
            <a:ext cx="5184576" cy="517717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EA7A47-9878-4ACC-81E8-3921B5ECFC7C}"/>
              </a:ext>
            </a:extLst>
          </p:cNvPr>
          <p:cNvSpPr txBox="1"/>
          <p:nvPr/>
        </p:nvSpPr>
        <p:spPr>
          <a:xfrm>
            <a:off x="755576" y="571327"/>
            <a:ext cx="8388424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 Science = Statistics?</a:t>
            </a:r>
          </a:p>
        </p:txBody>
      </p:sp>
    </p:spTree>
    <p:extLst>
      <p:ext uri="{BB962C8B-B14F-4D97-AF65-F5344CB8AC3E}">
        <p14:creationId xmlns:p14="http://schemas.microsoft.com/office/powerpoint/2010/main" val="333178307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5F6B38-75E8-45FC-A900-1231278B06DE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8" name="Object 27">
              <a:extLst>
                <a:ext uri="{FF2B5EF4-FFF2-40B4-BE49-F238E27FC236}">
                  <a16:creationId xmlns:a16="http://schemas.microsoft.com/office/drawing/2014/main" id="{46D2062E-5B40-4B92-AB16-072185FB46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42" name="Image" r:id="rId4" imgW="9561905" imgH="1600000" progId="">
                    <p:embed/>
                  </p:oleObj>
                </mc:Choice>
                <mc:Fallback>
                  <p:oleObj name="Image" r:id="rId4" imgW="9561905" imgH="1600000" progId="">
                    <p:embed/>
                    <p:pic>
                      <p:nvPicPr>
                        <p:cNvPr id="8" name="Object 27">
                          <a:extLst>
                            <a:ext uri="{FF2B5EF4-FFF2-40B4-BE49-F238E27FC236}">
                              <a16:creationId xmlns:a16="http://schemas.microsoft.com/office/drawing/2014/main" id="{46D2062E-5B40-4B92-AB16-072185FB46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FC6587B4-8AE1-4273-B357-FD5F918C7561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D00FE310-8834-474B-A5D5-FB473E40CB5B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A8A90B4-43F0-4E36-8CA4-FD11E6B00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97580F4-95FB-4003-8A7B-BA65433ACBB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84F7BDC-BAED-4B3E-AC27-BAC2622499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4" name="Group 21">
              <a:extLst>
                <a:ext uri="{FF2B5EF4-FFF2-40B4-BE49-F238E27FC236}">
                  <a16:creationId xmlns:a16="http://schemas.microsoft.com/office/drawing/2014/main" id="{82929C3E-A5C2-450F-A968-54C7489098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18" name="Oval 22">
                <a:extLst>
                  <a:ext uri="{FF2B5EF4-FFF2-40B4-BE49-F238E27FC236}">
                    <a16:creationId xmlns:a16="http://schemas.microsoft.com/office/drawing/2014/main" id="{CFFFF97B-1643-4A6F-A3CB-590C897BCF0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9" name="Oval 23">
                <a:extLst>
                  <a:ext uri="{FF2B5EF4-FFF2-40B4-BE49-F238E27FC236}">
                    <a16:creationId xmlns:a16="http://schemas.microsoft.com/office/drawing/2014/main" id="{7EC7F87D-6CF4-40FF-AD30-7E238B9854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3EFCC6FE-0312-4A15-96EF-EACA12058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16" name="Oval 25">
                <a:extLst>
                  <a:ext uri="{FF2B5EF4-FFF2-40B4-BE49-F238E27FC236}">
                    <a16:creationId xmlns:a16="http://schemas.microsoft.com/office/drawing/2014/main" id="{1C11C24E-8B83-4B8E-9F27-124ACBA50E0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7" name="Oval 26">
                <a:extLst>
                  <a:ext uri="{FF2B5EF4-FFF2-40B4-BE49-F238E27FC236}">
                    <a16:creationId xmlns:a16="http://schemas.microsoft.com/office/drawing/2014/main" id="{962765D4-2E4A-420C-BC55-F79C9EB34EA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F95FB49-6E3A-4AB4-81D7-D1315B488A3B}"/>
              </a:ext>
            </a:extLst>
          </p:cNvPr>
          <p:cNvSpPr txBox="1"/>
          <p:nvPr/>
        </p:nvSpPr>
        <p:spPr>
          <a:xfrm>
            <a:off x="320353" y="44624"/>
            <a:ext cx="8820472" cy="156966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 Science =  Mathematics?</a:t>
            </a:r>
            <a:endParaRPr kumimoji="0" lang="en-US" sz="60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0E92A3-0EA7-4F5E-9943-46F29BE5D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356" y="1896192"/>
            <a:ext cx="8510108" cy="4428408"/>
          </a:xfrm>
        </p:spPr>
      </p:pic>
    </p:spTree>
    <p:extLst>
      <p:ext uri="{BB962C8B-B14F-4D97-AF65-F5344CB8AC3E}">
        <p14:creationId xmlns:p14="http://schemas.microsoft.com/office/powerpoint/2010/main" val="106881345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2048">
            <a:extLst>
              <a:ext uri="{FF2B5EF4-FFF2-40B4-BE49-F238E27FC236}">
                <a16:creationId xmlns:a16="http://schemas.microsoft.com/office/drawing/2014/main" id="{737559E5-0E79-4A45-AB5C-F56A498F7D21}"/>
              </a:ext>
            </a:extLst>
          </p:cNvPr>
          <p:cNvSpPr/>
          <p:nvPr/>
        </p:nvSpPr>
        <p:spPr>
          <a:xfrm>
            <a:off x="4492386" y="1186951"/>
            <a:ext cx="4328086" cy="945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6B5BF5E-D1EC-4D4C-B46B-36FCF3DD5696}"/>
              </a:ext>
            </a:extLst>
          </p:cNvPr>
          <p:cNvSpPr/>
          <p:nvPr/>
        </p:nvSpPr>
        <p:spPr>
          <a:xfrm>
            <a:off x="29653" y="2292390"/>
            <a:ext cx="4328086" cy="992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A0EBAE7-5DA9-48DE-BDE9-A629A14848FA}"/>
              </a:ext>
            </a:extLst>
          </p:cNvPr>
          <p:cNvSpPr/>
          <p:nvPr/>
        </p:nvSpPr>
        <p:spPr>
          <a:xfrm>
            <a:off x="4300862" y="3191244"/>
            <a:ext cx="4328086" cy="945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60D1A2A-A70C-472B-A7FF-07732AE7594E}"/>
              </a:ext>
            </a:extLst>
          </p:cNvPr>
          <p:cNvSpPr/>
          <p:nvPr/>
        </p:nvSpPr>
        <p:spPr>
          <a:xfrm>
            <a:off x="60642" y="4293096"/>
            <a:ext cx="4328086" cy="945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414C2E-AF78-4B1B-B762-0577091F8503}"/>
              </a:ext>
            </a:extLst>
          </p:cNvPr>
          <p:cNvSpPr/>
          <p:nvPr/>
        </p:nvSpPr>
        <p:spPr>
          <a:xfrm>
            <a:off x="4644008" y="5219399"/>
            <a:ext cx="4328086" cy="945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C39935-683E-49A3-9130-E0138F57B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366DC3-92F2-4C62-BBEE-65E14D0EDC94}"/>
              </a:ext>
            </a:extLst>
          </p:cNvPr>
          <p:cNvSpPr/>
          <p:nvPr/>
        </p:nvSpPr>
        <p:spPr>
          <a:xfrm>
            <a:off x="6588224" y="4797152"/>
            <a:ext cx="2555776" cy="8738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A8812-32D2-4756-A41E-0A1003E9D6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429" y="4718636"/>
            <a:ext cx="1057876" cy="1446668"/>
          </a:xfrm>
          <a:prstGeom prst="rect">
            <a:avLst/>
          </a:prstGeom>
        </p:spPr>
      </p:pic>
      <p:pic>
        <p:nvPicPr>
          <p:cNvPr id="54274" name="Picture 2" descr="Image result for bppt logo">
            <a:extLst>
              <a:ext uri="{FF2B5EF4-FFF2-40B4-BE49-F238E27FC236}">
                <a16:creationId xmlns:a16="http://schemas.microsoft.com/office/drawing/2014/main" id="{D785D1A7-9881-454A-B014-429F5B7DC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3808" y="5629423"/>
            <a:ext cx="1022518" cy="6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350949-96BA-400D-8562-2B605EE9750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3968" y="5645780"/>
            <a:ext cx="672091" cy="735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70FA2C-D8CE-45E8-8FEF-6C8000B1828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5049" y="5564518"/>
            <a:ext cx="613135" cy="749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F2BEE7-A33E-45AE-BB3A-948E06F99C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60" r="19761"/>
          <a:stretch/>
        </p:blipFill>
        <p:spPr>
          <a:xfrm>
            <a:off x="1429695" y="5468855"/>
            <a:ext cx="1054073" cy="976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84B367-E6AB-46D7-B82E-146B21F21AB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9718" y="5445224"/>
            <a:ext cx="963504" cy="963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5A1692-CED4-488C-92A9-D9D29E14016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126" y="4304715"/>
            <a:ext cx="963504" cy="1269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EB4C37-0E65-4E7F-A809-98A2CA197ED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5985" y="4531432"/>
            <a:ext cx="1235421" cy="531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C709A1-353B-453B-809D-4F209EE2253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832" y="4562146"/>
            <a:ext cx="925019" cy="531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7DDB0F-1F16-4F18-BE3B-4943D15E182D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479" y="5580101"/>
            <a:ext cx="493757" cy="5872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78583A-1A12-47F9-BEAF-EBBD392A367C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0804" y="4501373"/>
            <a:ext cx="490376" cy="46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28499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5F6B38-75E8-45FC-A900-1231278B06DE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8" name="Object 27">
              <a:extLst>
                <a:ext uri="{FF2B5EF4-FFF2-40B4-BE49-F238E27FC236}">
                  <a16:creationId xmlns:a16="http://schemas.microsoft.com/office/drawing/2014/main" id="{46D2062E-5B40-4B92-AB16-072185FB46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65" name="Image" r:id="rId4" imgW="9561905" imgH="1600000" progId="">
                    <p:embed/>
                  </p:oleObj>
                </mc:Choice>
                <mc:Fallback>
                  <p:oleObj name="Image" r:id="rId4" imgW="9561905" imgH="1600000" progId="">
                    <p:embed/>
                    <p:pic>
                      <p:nvPicPr>
                        <p:cNvPr id="8" name="Object 27">
                          <a:extLst>
                            <a:ext uri="{FF2B5EF4-FFF2-40B4-BE49-F238E27FC236}">
                              <a16:creationId xmlns:a16="http://schemas.microsoft.com/office/drawing/2014/main" id="{46D2062E-5B40-4B92-AB16-072185FB46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FC6587B4-8AE1-4273-B357-FD5F918C7561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D00FE310-8834-474B-A5D5-FB473E40CB5B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A8A90B4-43F0-4E36-8CA4-FD11E6B00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97580F4-95FB-4003-8A7B-BA65433ACBB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84F7BDC-BAED-4B3E-AC27-BAC2622499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4" name="Group 21">
              <a:extLst>
                <a:ext uri="{FF2B5EF4-FFF2-40B4-BE49-F238E27FC236}">
                  <a16:creationId xmlns:a16="http://schemas.microsoft.com/office/drawing/2014/main" id="{82929C3E-A5C2-450F-A968-54C7489098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18" name="Oval 22">
                <a:extLst>
                  <a:ext uri="{FF2B5EF4-FFF2-40B4-BE49-F238E27FC236}">
                    <a16:creationId xmlns:a16="http://schemas.microsoft.com/office/drawing/2014/main" id="{CFFFF97B-1643-4A6F-A3CB-590C897BCF0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9" name="Oval 23">
                <a:extLst>
                  <a:ext uri="{FF2B5EF4-FFF2-40B4-BE49-F238E27FC236}">
                    <a16:creationId xmlns:a16="http://schemas.microsoft.com/office/drawing/2014/main" id="{7EC7F87D-6CF4-40FF-AD30-7E238B9854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3EFCC6FE-0312-4A15-96EF-EACA12058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16" name="Oval 25">
                <a:extLst>
                  <a:ext uri="{FF2B5EF4-FFF2-40B4-BE49-F238E27FC236}">
                    <a16:creationId xmlns:a16="http://schemas.microsoft.com/office/drawing/2014/main" id="{1C11C24E-8B83-4B8E-9F27-124ACBA50E0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7" name="Oval 26">
                <a:extLst>
                  <a:ext uri="{FF2B5EF4-FFF2-40B4-BE49-F238E27FC236}">
                    <a16:creationId xmlns:a16="http://schemas.microsoft.com/office/drawing/2014/main" id="{962765D4-2E4A-420C-BC55-F79C9EB34EA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F95FB49-6E3A-4AB4-81D7-D1315B488A3B}"/>
              </a:ext>
            </a:extLst>
          </p:cNvPr>
          <p:cNvSpPr txBox="1"/>
          <p:nvPr/>
        </p:nvSpPr>
        <p:spPr>
          <a:xfrm>
            <a:off x="380414" y="751409"/>
            <a:ext cx="8820472" cy="52322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It needs Mathematics/Statistics …. “Thinking”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C4B04E-7EF4-4D59-8AD6-0DBD5DF32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5378" y="1859752"/>
            <a:ext cx="7623045" cy="4779237"/>
          </a:xfrm>
        </p:spPr>
      </p:pic>
    </p:spTree>
    <p:extLst>
      <p:ext uri="{BB962C8B-B14F-4D97-AF65-F5344CB8AC3E}">
        <p14:creationId xmlns:p14="http://schemas.microsoft.com/office/powerpoint/2010/main" val="198341450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65F53-E123-420C-8A4A-2D264855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3"/>
            <a:ext cx="9144000" cy="720080"/>
          </a:xfrm>
        </p:spPr>
        <p:txBody>
          <a:bodyPr>
            <a:noAutofit/>
          </a:bodyPr>
          <a:lstStyle/>
          <a:p>
            <a:pPr algn="ctr"/>
            <a:r>
              <a:rPr lang="en-US" sz="420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  <a:ea typeface="굴림" pitchFamily="50" charset="-127"/>
              </a:rPr>
              <a:t>Data Science?</a:t>
            </a:r>
            <a:endParaRPr lang="id-ID" sz="4200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ED25026F-B2BA-4EC1-AA8C-3935AC353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96" y="620688"/>
            <a:ext cx="9108504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28440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96" y="812829"/>
            <a:ext cx="5486978" cy="2332234"/>
          </a:xfrm>
        </p:spPr>
      </p:pic>
      <p:sp>
        <p:nvSpPr>
          <p:cNvPr id="5" name="Rectangle 4"/>
          <p:cNvSpPr/>
          <p:nvPr/>
        </p:nvSpPr>
        <p:spPr>
          <a:xfrm>
            <a:off x="-36512" y="3209146"/>
            <a:ext cx="54869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https://commons.wikimedia.org/wiki/File:DataScienceDisciplines.png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08104" y="692696"/>
            <a:ext cx="3600400" cy="31038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20072" y="3717032"/>
            <a:ext cx="36681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https://www.linkedin.com/today/post/article/20140625043146-111366377-data-science-bridging-the-business-it-gap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7A6986-F4B6-4FC3-8791-F0C574FA9D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56"/>
          <a:stretch/>
        </p:blipFill>
        <p:spPr>
          <a:xfrm>
            <a:off x="278" y="3534839"/>
            <a:ext cx="4139674" cy="32943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72D326-DEF1-411D-9D9F-2DCF58C12D50}"/>
              </a:ext>
            </a:extLst>
          </p:cNvPr>
          <p:cNvSpPr/>
          <p:nvPr/>
        </p:nvSpPr>
        <p:spPr>
          <a:xfrm>
            <a:off x="3995936" y="634572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https://www.datasciencecentral.com/profiles/blogs/data-science-summarized-in-one-picture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16CA8-DF31-4B25-9884-EE2EA843B814}"/>
              </a:ext>
            </a:extLst>
          </p:cNvPr>
          <p:cNvSpPr txBox="1"/>
          <p:nvPr/>
        </p:nvSpPr>
        <p:spPr>
          <a:xfrm>
            <a:off x="198342" y="-76745"/>
            <a:ext cx="8820472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 Science When we Google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49223-C0F9-442E-960F-424EB329E1A3}"/>
              </a:ext>
            </a:extLst>
          </p:cNvPr>
          <p:cNvSpPr txBox="1"/>
          <p:nvPr/>
        </p:nvSpPr>
        <p:spPr>
          <a:xfrm>
            <a:off x="4572000" y="5581689"/>
            <a:ext cx="4368121" cy="1015663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6600">
                  <a:solidFill>
                    <a:srgbClr val="060BC6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  <a:outerShdw dist="38100" dir="2700000" algn="tl" rotWithShape="0">
                    <a:srgbClr val="ED7D31"/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But wait!...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1DA66C-CE1E-46BE-9CCB-4CF5A874A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310" y="4086365"/>
            <a:ext cx="5011689" cy="1718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264AD6-6DAE-4886-9573-218175588004}"/>
              </a:ext>
            </a:extLst>
          </p:cNvPr>
          <p:cNvSpPr/>
          <p:nvPr/>
        </p:nvSpPr>
        <p:spPr>
          <a:xfrm>
            <a:off x="35496" y="1707135"/>
            <a:ext cx="9108504" cy="3570208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rgbClr val="4472C4"/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This is </a:t>
            </a:r>
            <a:r>
              <a:rPr kumimoji="0" lang="en-US" sz="5400" b="1" i="0" u="sng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rgbClr val="4472C4"/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NOT</a:t>
            </a:r>
            <a:r>
              <a:rPr kumimoji="0" lang="en-US" sz="5400" b="0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rgbClr val="4472C4"/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the right way </a:t>
            </a:r>
            <a:br>
              <a:rPr kumimoji="0" lang="en-US" sz="5400" b="0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rgbClr val="4472C4"/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5400" b="0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rgbClr val="4472C4"/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to explain what is Data Science</a:t>
            </a:r>
            <a:br>
              <a:rPr kumimoji="0" lang="en-US" sz="5400" b="0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rgbClr val="4472C4"/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https://www.kdnuggets.com/2016/10/battle-data-science-venn-diagrams.html</a:t>
            </a:r>
            <a:endParaRPr kumimoji="0" lang="en-US" sz="5400" b="0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rgbClr val="4472C4"/>
                </a:outerShdw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435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40CAB84-EB16-4B72-9FF6-348F3CAE15D4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7" name="Object 27">
              <a:extLst>
                <a:ext uri="{FF2B5EF4-FFF2-40B4-BE49-F238E27FC236}">
                  <a16:creationId xmlns:a16="http://schemas.microsoft.com/office/drawing/2014/main" id="{CCA872E9-7271-469E-894A-C20DE22B86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89" name="Image" r:id="rId4" imgW="9561905" imgH="1600000" progId="">
                    <p:embed/>
                  </p:oleObj>
                </mc:Choice>
                <mc:Fallback>
                  <p:oleObj name="Image" r:id="rId4" imgW="9561905" imgH="1600000" progId="">
                    <p:embed/>
                    <p:pic>
                      <p:nvPicPr>
                        <p:cNvPr id="7" name="Object 27">
                          <a:extLst>
                            <a:ext uri="{FF2B5EF4-FFF2-40B4-BE49-F238E27FC236}">
                              <a16:creationId xmlns:a16="http://schemas.microsoft.com/office/drawing/2014/main" id="{CCA872E9-7271-469E-894A-C20DE22B8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3A041BFE-72BD-4F62-AB1A-4F0C877E5FC8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DB19AAC8-2831-40A4-BEC9-FAB3F0D011B4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525FB157-7654-4A05-A55E-A1BCE2F02B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17" name="Oval 19">
                <a:extLst>
                  <a:ext uri="{FF2B5EF4-FFF2-40B4-BE49-F238E27FC236}">
                    <a16:creationId xmlns:a16="http://schemas.microsoft.com/office/drawing/2014/main" id="{36FCEF66-8DC5-4A1D-9E98-D09BA66B2AC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8" name="Oval 20">
                <a:extLst>
                  <a:ext uri="{FF2B5EF4-FFF2-40B4-BE49-F238E27FC236}">
                    <a16:creationId xmlns:a16="http://schemas.microsoft.com/office/drawing/2014/main" id="{2F27471F-D1EE-4A96-B506-8575AACE74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1" name="Group 21">
              <a:extLst>
                <a:ext uri="{FF2B5EF4-FFF2-40B4-BE49-F238E27FC236}">
                  <a16:creationId xmlns:a16="http://schemas.microsoft.com/office/drawing/2014/main" id="{01130571-01DA-4C4B-A047-35FEA8E39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15" name="Oval 22">
                <a:extLst>
                  <a:ext uri="{FF2B5EF4-FFF2-40B4-BE49-F238E27FC236}">
                    <a16:creationId xmlns:a16="http://schemas.microsoft.com/office/drawing/2014/main" id="{DFDC6A55-64BD-4029-AA75-C03B4E6519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6" name="Oval 23">
                <a:extLst>
                  <a:ext uri="{FF2B5EF4-FFF2-40B4-BE49-F238E27FC236}">
                    <a16:creationId xmlns:a16="http://schemas.microsoft.com/office/drawing/2014/main" id="{F9E7213C-BFE7-4DA0-AB07-8E3178B314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68C90367-7F17-452D-B0DA-ECCDC30A54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13" name="Oval 25">
                <a:extLst>
                  <a:ext uri="{FF2B5EF4-FFF2-40B4-BE49-F238E27FC236}">
                    <a16:creationId xmlns:a16="http://schemas.microsoft.com/office/drawing/2014/main" id="{0980DC33-B974-4AB9-9BD1-FBAEA4EDF79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4" name="Oval 26">
                <a:extLst>
                  <a:ext uri="{FF2B5EF4-FFF2-40B4-BE49-F238E27FC236}">
                    <a16:creationId xmlns:a16="http://schemas.microsoft.com/office/drawing/2014/main" id="{3C36C5B6-F217-4885-9002-8FC96A9C26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FAEA34E-929A-4438-8913-96AF6AD3AE2E}"/>
              </a:ext>
            </a:extLst>
          </p:cNvPr>
          <p:cNvSpPr txBox="1"/>
          <p:nvPr/>
        </p:nvSpPr>
        <p:spPr>
          <a:xfrm>
            <a:off x="-39189" y="309283"/>
            <a:ext cx="9164443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 Science = Menyelesaikan masalah dengan science melalui data</a:t>
            </a:r>
            <a:endParaRPr kumimoji="0" lang="en-US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19" name="Content Placeholder 1">
            <a:extLst>
              <a:ext uri="{FF2B5EF4-FFF2-40B4-BE49-F238E27FC236}">
                <a16:creationId xmlns:a16="http://schemas.microsoft.com/office/drawing/2014/main" id="{4A7D7485-D7A9-4CAD-9E0B-11997503C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6" y="1655569"/>
            <a:ext cx="3585170" cy="30633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6C97F4-B682-445E-9461-954F58A4FCB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1707246"/>
            <a:ext cx="1501112" cy="13351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A8AFB3-37F9-4150-9136-C66F4521CDF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9291" y="1708688"/>
            <a:ext cx="1452165" cy="1412656"/>
          </a:xfrm>
          <a:prstGeom prst="rect">
            <a:avLst/>
          </a:prstGeom>
        </p:spPr>
      </p:pic>
      <p:pic>
        <p:nvPicPr>
          <p:cNvPr id="22" name="Content Placeholder 1">
            <a:extLst>
              <a:ext uri="{FF2B5EF4-FFF2-40B4-BE49-F238E27FC236}">
                <a16:creationId xmlns:a16="http://schemas.microsoft.com/office/drawing/2014/main" id="{2EB1A5A2-CA0A-4FF4-B06E-9DDD97290F9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9564" y="5156086"/>
            <a:ext cx="2100591" cy="17293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211D2E2-F3FC-4CD3-B3F0-C98E7CC122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0637" y="5257800"/>
            <a:ext cx="2144365" cy="1600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346431-F2E6-43AA-9608-EE9E0562E0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4435" y="5257800"/>
            <a:ext cx="2369645" cy="1600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56EAC6-CB78-4977-9B52-A2E3ADB5FA1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9212" y="1820639"/>
            <a:ext cx="2176042" cy="12217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CED187-6B42-4A52-B35B-0AB31222146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221" y="3384201"/>
            <a:ext cx="1731090" cy="17293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0D632C-D51F-46C7-BA1E-09F275D2572D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749" y="5141159"/>
            <a:ext cx="2525815" cy="1666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963DE09-B107-448F-9544-27B1CD974D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378" y="3238488"/>
            <a:ext cx="2705416" cy="171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67163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40CAB84-EB16-4B72-9FF6-348F3CAE15D4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7" name="Object 27">
              <a:extLst>
                <a:ext uri="{FF2B5EF4-FFF2-40B4-BE49-F238E27FC236}">
                  <a16:creationId xmlns:a16="http://schemas.microsoft.com/office/drawing/2014/main" id="{CCA872E9-7271-469E-894A-C20DE22B86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02" name="Image" r:id="rId4" imgW="9561905" imgH="1600000" progId="">
                    <p:embed/>
                  </p:oleObj>
                </mc:Choice>
                <mc:Fallback>
                  <p:oleObj name="Image" r:id="rId4" imgW="9561905" imgH="1600000" progId="">
                    <p:embed/>
                    <p:pic>
                      <p:nvPicPr>
                        <p:cNvPr id="7" name="Object 27">
                          <a:extLst>
                            <a:ext uri="{FF2B5EF4-FFF2-40B4-BE49-F238E27FC236}">
                              <a16:creationId xmlns:a16="http://schemas.microsoft.com/office/drawing/2014/main" id="{CCA872E9-7271-469E-894A-C20DE22B8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3A041BFE-72BD-4F62-AB1A-4F0C877E5FC8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DB19AAC8-2831-40A4-BEC9-FAB3F0D011B4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525FB157-7654-4A05-A55E-A1BCE2F02B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17" name="Oval 19">
                <a:extLst>
                  <a:ext uri="{FF2B5EF4-FFF2-40B4-BE49-F238E27FC236}">
                    <a16:creationId xmlns:a16="http://schemas.microsoft.com/office/drawing/2014/main" id="{36FCEF66-8DC5-4A1D-9E98-D09BA66B2AC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8" name="Oval 20">
                <a:extLst>
                  <a:ext uri="{FF2B5EF4-FFF2-40B4-BE49-F238E27FC236}">
                    <a16:creationId xmlns:a16="http://schemas.microsoft.com/office/drawing/2014/main" id="{2F27471F-D1EE-4A96-B506-8575AACE74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1" name="Group 21">
              <a:extLst>
                <a:ext uri="{FF2B5EF4-FFF2-40B4-BE49-F238E27FC236}">
                  <a16:creationId xmlns:a16="http://schemas.microsoft.com/office/drawing/2014/main" id="{01130571-01DA-4C4B-A047-35FEA8E39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15" name="Oval 22">
                <a:extLst>
                  <a:ext uri="{FF2B5EF4-FFF2-40B4-BE49-F238E27FC236}">
                    <a16:creationId xmlns:a16="http://schemas.microsoft.com/office/drawing/2014/main" id="{DFDC6A55-64BD-4029-AA75-C03B4E6519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6" name="Oval 23">
                <a:extLst>
                  <a:ext uri="{FF2B5EF4-FFF2-40B4-BE49-F238E27FC236}">
                    <a16:creationId xmlns:a16="http://schemas.microsoft.com/office/drawing/2014/main" id="{F9E7213C-BFE7-4DA0-AB07-8E3178B314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68C90367-7F17-452D-B0DA-ECCDC30A54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13" name="Oval 25">
                <a:extLst>
                  <a:ext uri="{FF2B5EF4-FFF2-40B4-BE49-F238E27FC236}">
                    <a16:creationId xmlns:a16="http://schemas.microsoft.com/office/drawing/2014/main" id="{0980DC33-B974-4AB9-9BD1-FBAEA4EDF79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4" name="Oval 26">
                <a:extLst>
                  <a:ext uri="{FF2B5EF4-FFF2-40B4-BE49-F238E27FC236}">
                    <a16:creationId xmlns:a16="http://schemas.microsoft.com/office/drawing/2014/main" id="{3C36C5B6-F217-4885-9002-8FC96A9C26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FAEA34E-929A-4438-8913-96AF6AD3AE2E}"/>
              </a:ext>
            </a:extLst>
          </p:cNvPr>
          <p:cNvSpPr txBox="1"/>
          <p:nvPr/>
        </p:nvSpPr>
        <p:spPr>
          <a:xfrm>
            <a:off x="471752" y="477274"/>
            <a:ext cx="8820472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Social Event Detection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0902044-4A09-4D44-8E9E-5C5DE5DB2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6" y="1655569"/>
            <a:ext cx="3585170" cy="30633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A7026C-CDA0-415D-A169-6FEE9ED2BA9C}"/>
              </a:ext>
            </a:extLst>
          </p:cNvPr>
          <p:cNvSpPr txBox="1"/>
          <p:nvPr/>
        </p:nvSpPr>
        <p:spPr>
          <a:xfrm>
            <a:off x="38727" y="4718953"/>
            <a:ext cx="9066546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Significant number of documents (437,370)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High-dimensional data (&gt;60,000)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Significant amount of noise &amp; missing values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Multiple domain 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(text, time, and spatial)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Relatively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large number of clusters (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fine-grained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(&gt;20.000)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Varying cluster sizes, significant number of singletons &amp; small clusters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C908827-BBC6-41A0-8CBF-09C464EE72C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3602" y="4686164"/>
            <a:ext cx="1501112" cy="1335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C8854E-26A1-4B1B-824D-752EDCC77FC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6176" y="4751742"/>
            <a:ext cx="1452165" cy="14126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2812D3-3769-44FD-AF51-8013FE2A815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9673" y="1572664"/>
            <a:ext cx="5483851" cy="31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63742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4A5EACA-F3DC-46E7-A1D1-FF1DDBC7F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846" y="1556793"/>
            <a:ext cx="3586114" cy="29523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40CAB84-EB16-4B72-9FF6-348F3CAE15D4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7" name="Object 27">
              <a:extLst>
                <a:ext uri="{FF2B5EF4-FFF2-40B4-BE49-F238E27FC236}">
                  <a16:creationId xmlns:a16="http://schemas.microsoft.com/office/drawing/2014/main" id="{CCA872E9-7271-469E-894A-C20DE22B86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826" name="Image" r:id="rId5" imgW="9561905" imgH="1600000" progId="">
                    <p:embed/>
                  </p:oleObj>
                </mc:Choice>
                <mc:Fallback>
                  <p:oleObj name="Image" r:id="rId5" imgW="9561905" imgH="1600000" progId="">
                    <p:embed/>
                    <p:pic>
                      <p:nvPicPr>
                        <p:cNvPr id="7" name="Object 27">
                          <a:extLst>
                            <a:ext uri="{FF2B5EF4-FFF2-40B4-BE49-F238E27FC236}">
                              <a16:creationId xmlns:a16="http://schemas.microsoft.com/office/drawing/2014/main" id="{CCA872E9-7271-469E-894A-C20DE22B8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3A041BFE-72BD-4F62-AB1A-4F0C877E5FC8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DB19AAC8-2831-40A4-BEC9-FAB3F0D011B4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525FB157-7654-4A05-A55E-A1BCE2F02B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17" name="Oval 19">
                <a:extLst>
                  <a:ext uri="{FF2B5EF4-FFF2-40B4-BE49-F238E27FC236}">
                    <a16:creationId xmlns:a16="http://schemas.microsoft.com/office/drawing/2014/main" id="{36FCEF66-8DC5-4A1D-9E98-D09BA66B2AC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8" name="Oval 20">
                <a:extLst>
                  <a:ext uri="{FF2B5EF4-FFF2-40B4-BE49-F238E27FC236}">
                    <a16:creationId xmlns:a16="http://schemas.microsoft.com/office/drawing/2014/main" id="{2F27471F-D1EE-4A96-B506-8575AACE74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1" name="Group 21">
              <a:extLst>
                <a:ext uri="{FF2B5EF4-FFF2-40B4-BE49-F238E27FC236}">
                  <a16:creationId xmlns:a16="http://schemas.microsoft.com/office/drawing/2014/main" id="{01130571-01DA-4C4B-A047-35FEA8E39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15" name="Oval 22">
                <a:extLst>
                  <a:ext uri="{FF2B5EF4-FFF2-40B4-BE49-F238E27FC236}">
                    <a16:creationId xmlns:a16="http://schemas.microsoft.com/office/drawing/2014/main" id="{DFDC6A55-64BD-4029-AA75-C03B4E6519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6" name="Oval 23">
                <a:extLst>
                  <a:ext uri="{FF2B5EF4-FFF2-40B4-BE49-F238E27FC236}">
                    <a16:creationId xmlns:a16="http://schemas.microsoft.com/office/drawing/2014/main" id="{F9E7213C-BFE7-4DA0-AB07-8E3178B314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68C90367-7F17-452D-B0DA-ECCDC30A54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13" name="Oval 25">
                <a:extLst>
                  <a:ext uri="{FF2B5EF4-FFF2-40B4-BE49-F238E27FC236}">
                    <a16:creationId xmlns:a16="http://schemas.microsoft.com/office/drawing/2014/main" id="{0980DC33-B974-4AB9-9BD1-FBAEA4EDF79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4" name="Oval 26">
                <a:extLst>
                  <a:ext uri="{FF2B5EF4-FFF2-40B4-BE49-F238E27FC236}">
                    <a16:creationId xmlns:a16="http://schemas.microsoft.com/office/drawing/2014/main" id="{3C36C5B6-F217-4885-9002-8FC96A9C26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FAEA34E-929A-4438-8913-96AF6AD3AE2E}"/>
              </a:ext>
            </a:extLst>
          </p:cNvPr>
          <p:cNvSpPr txBox="1"/>
          <p:nvPr/>
        </p:nvSpPr>
        <p:spPr>
          <a:xfrm>
            <a:off x="432048" y="-27384"/>
            <a:ext cx="8820472" cy="169277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RIRDC – CSIRO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(Clustering Analysis + Time Series)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Supporting the development of rural industries and agriculture in </a:t>
            </a:r>
            <a:br>
              <a:rPr kumimoji="0" lang="en-AU" sz="1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AU" sz="1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Australia through Big Data analytics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DD186-AF62-4B87-BD78-E9C312701FA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6999" y="1628800"/>
            <a:ext cx="4679922" cy="5229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40EE73-90F8-49C2-8FAC-77B4F0B9C7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0637" y="5257800"/>
            <a:ext cx="2144365" cy="160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8DEA3D-CA2B-49EF-AF40-CBA7FE09E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4435" y="5257800"/>
            <a:ext cx="2369645" cy="1600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E70076E-7CB1-4A34-95D4-9E346818C654}"/>
              </a:ext>
            </a:extLst>
          </p:cNvPr>
          <p:cNvSpPr txBox="1"/>
          <p:nvPr/>
        </p:nvSpPr>
        <p:spPr>
          <a:xfrm>
            <a:off x="-35914" y="4521314"/>
            <a:ext cx="4679922" cy="707886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6600">
                  <a:solidFill>
                    <a:srgbClr val="060BC6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  <a:outerShdw dist="38100" dir="2700000" algn="tl" rotWithShape="0">
                    <a:srgbClr val="ED7D31"/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Temporal Clustering on Social Media Data &amp; Journal Summarizations</a:t>
            </a:r>
          </a:p>
        </p:txBody>
      </p:sp>
    </p:spTree>
    <p:extLst>
      <p:ext uri="{BB962C8B-B14F-4D97-AF65-F5344CB8AC3E}">
        <p14:creationId xmlns:p14="http://schemas.microsoft.com/office/powerpoint/2010/main" val="3473429823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40CAB84-EB16-4B72-9FF6-348F3CAE15D4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7" name="Object 27">
              <a:extLst>
                <a:ext uri="{FF2B5EF4-FFF2-40B4-BE49-F238E27FC236}">
                  <a16:creationId xmlns:a16="http://schemas.microsoft.com/office/drawing/2014/main" id="{CCA872E9-7271-469E-894A-C20DE22B86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50" name="Image" r:id="rId4" imgW="9561905" imgH="1600000" progId="">
                    <p:embed/>
                  </p:oleObj>
                </mc:Choice>
                <mc:Fallback>
                  <p:oleObj name="Image" r:id="rId4" imgW="9561905" imgH="1600000" progId="">
                    <p:embed/>
                    <p:pic>
                      <p:nvPicPr>
                        <p:cNvPr id="7" name="Object 27">
                          <a:extLst>
                            <a:ext uri="{FF2B5EF4-FFF2-40B4-BE49-F238E27FC236}">
                              <a16:creationId xmlns:a16="http://schemas.microsoft.com/office/drawing/2014/main" id="{CCA872E9-7271-469E-894A-C20DE22B8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3A041BFE-72BD-4F62-AB1A-4F0C877E5FC8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DB19AAC8-2831-40A4-BEC9-FAB3F0D011B4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525FB157-7654-4A05-A55E-A1BCE2F02B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17" name="Oval 19">
                <a:extLst>
                  <a:ext uri="{FF2B5EF4-FFF2-40B4-BE49-F238E27FC236}">
                    <a16:creationId xmlns:a16="http://schemas.microsoft.com/office/drawing/2014/main" id="{36FCEF66-8DC5-4A1D-9E98-D09BA66B2AC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8" name="Oval 20">
                <a:extLst>
                  <a:ext uri="{FF2B5EF4-FFF2-40B4-BE49-F238E27FC236}">
                    <a16:creationId xmlns:a16="http://schemas.microsoft.com/office/drawing/2014/main" id="{2F27471F-D1EE-4A96-B506-8575AACE74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1" name="Group 21">
              <a:extLst>
                <a:ext uri="{FF2B5EF4-FFF2-40B4-BE49-F238E27FC236}">
                  <a16:creationId xmlns:a16="http://schemas.microsoft.com/office/drawing/2014/main" id="{01130571-01DA-4C4B-A047-35FEA8E39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15" name="Oval 22">
                <a:extLst>
                  <a:ext uri="{FF2B5EF4-FFF2-40B4-BE49-F238E27FC236}">
                    <a16:creationId xmlns:a16="http://schemas.microsoft.com/office/drawing/2014/main" id="{DFDC6A55-64BD-4029-AA75-C03B4E6519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6" name="Oval 23">
                <a:extLst>
                  <a:ext uri="{FF2B5EF4-FFF2-40B4-BE49-F238E27FC236}">
                    <a16:creationId xmlns:a16="http://schemas.microsoft.com/office/drawing/2014/main" id="{F9E7213C-BFE7-4DA0-AB07-8E3178B314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68C90367-7F17-452D-B0DA-ECCDC30A54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13" name="Oval 25">
                <a:extLst>
                  <a:ext uri="{FF2B5EF4-FFF2-40B4-BE49-F238E27FC236}">
                    <a16:creationId xmlns:a16="http://schemas.microsoft.com/office/drawing/2014/main" id="{0980DC33-B974-4AB9-9BD1-FBAEA4EDF79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4" name="Oval 26">
                <a:extLst>
                  <a:ext uri="{FF2B5EF4-FFF2-40B4-BE49-F238E27FC236}">
                    <a16:creationId xmlns:a16="http://schemas.microsoft.com/office/drawing/2014/main" id="{3C36C5B6-F217-4885-9002-8FC96A9C26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FAEA34E-929A-4438-8913-96AF6AD3AE2E}"/>
              </a:ext>
            </a:extLst>
          </p:cNvPr>
          <p:cNvSpPr txBox="1"/>
          <p:nvPr/>
        </p:nvSpPr>
        <p:spPr>
          <a:xfrm>
            <a:off x="432048" y="-27384"/>
            <a:ext cx="8820472" cy="156966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Episodes/Temporal Mining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(Outlier Detection: Graph Theory + Time Series)</a:t>
            </a:r>
            <a:r>
              <a:rPr kumimoji="0" lang="en-US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Supporting the Health &amp; Security of Elderly in Japan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prstClr val="black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DE33AD8-E250-4801-A590-9DD87D3B9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53194" y="1814260"/>
            <a:ext cx="3295976" cy="18929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191557-388C-4ABF-B500-A17855E290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7904" y="1725612"/>
            <a:ext cx="2952328" cy="20263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287C6CF-016B-4B83-A09C-CC2FD0D92A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0032" y="3758443"/>
            <a:ext cx="4280793" cy="29468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FB2FE6-4169-4774-86AE-2D96B7695B1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0638" y="3945131"/>
            <a:ext cx="4740215" cy="26613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50DA40-7552-444E-9AF1-A8CFBDB1B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0231" y="1912811"/>
            <a:ext cx="23305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47845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40CAB84-EB16-4B72-9FF6-348F3CAE15D4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7" name="Object 27">
              <a:extLst>
                <a:ext uri="{FF2B5EF4-FFF2-40B4-BE49-F238E27FC236}">
                  <a16:creationId xmlns:a16="http://schemas.microsoft.com/office/drawing/2014/main" id="{CCA872E9-7271-469E-894A-C20DE22B86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13" name="Image" r:id="rId4" imgW="9561905" imgH="1600000" progId="">
                    <p:embed/>
                  </p:oleObj>
                </mc:Choice>
                <mc:Fallback>
                  <p:oleObj name="Image" r:id="rId4" imgW="9561905" imgH="1600000" progId="">
                    <p:embed/>
                    <p:pic>
                      <p:nvPicPr>
                        <p:cNvPr id="7" name="Object 27">
                          <a:extLst>
                            <a:ext uri="{FF2B5EF4-FFF2-40B4-BE49-F238E27FC236}">
                              <a16:creationId xmlns:a16="http://schemas.microsoft.com/office/drawing/2014/main" id="{CCA872E9-7271-469E-894A-C20DE22B86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3A041BFE-72BD-4F62-AB1A-4F0C877E5FC8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DB19AAC8-2831-40A4-BEC9-FAB3F0D011B4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525FB157-7654-4A05-A55E-A1BCE2F02B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17" name="Oval 19">
                <a:extLst>
                  <a:ext uri="{FF2B5EF4-FFF2-40B4-BE49-F238E27FC236}">
                    <a16:creationId xmlns:a16="http://schemas.microsoft.com/office/drawing/2014/main" id="{36FCEF66-8DC5-4A1D-9E98-D09BA66B2AC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8" name="Oval 20">
                <a:extLst>
                  <a:ext uri="{FF2B5EF4-FFF2-40B4-BE49-F238E27FC236}">
                    <a16:creationId xmlns:a16="http://schemas.microsoft.com/office/drawing/2014/main" id="{2F27471F-D1EE-4A96-B506-8575AACE74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1" name="Group 21">
              <a:extLst>
                <a:ext uri="{FF2B5EF4-FFF2-40B4-BE49-F238E27FC236}">
                  <a16:creationId xmlns:a16="http://schemas.microsoft.com/office/drawing/2014/main" id="{01130571-01DA-4C4B-A047-35FEA8E39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15" name="Oval 22">
                <a:extLst>
                  <a:ext uri="{FF2B5EF4-FFF2-40B4-BE49-F238E27FC236}">
                    <a16:creationId xmlns:a16="http://schemas.microsoft.com/office/drawing/2014/main" id="{DFDC6A55-64BD-4029-AA75-C03B4E6519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6" name="Oval 23">
                <a:extLst>
                  <a:ext uri="{FF2B5EF4-FFF2-40B4-BE49-F238E27FC236}">
                    <a16:creationId xmlns:a16="http://schemas.microsoft.com/office/drawing/2014/main" id="{F9E7213C-BFE7-4DA0-AB07-8E3178B314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68C90367-7F17-452D-B0DA-ECCDC30A54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13" name="Oval 25">
                <a:extLst>
                  <a:ext uri="{FF2B5EF4-FFF2-40B4-BE49-F238E27FC236}">
                    <a16:creationId xmlns:a16="http://schemas.microsoft.com/office/drawing/2014/main" id="{0980DC33-B974-4AB9-9BD1-FBAEA4EDF79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4" name="Oval 26">
                <a:extLst>
                  <a:ext uri="{FF2B5EF4-FFF2-40B4-BE49-F238E27FC236}">
                    <a16:creationId xmlns:a16="http://schemas.microsoft.com/office/drawing/2014/main" id="{3C36C5B6-F217-4885-9002-8FC96A9C26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FAEA34E-929A-4438-8913-96AF6AD3AE2E}"/>
              </a:ext>
            </a:extLst>
          </p:cNvPr>
          <p:cNvSpPr txBox="1"/>
          <p:nvPr/>
        </p:nvSpPr>
        <p:spPr>
          <a:xfrm>
            <a:off x="0" y="643335"/>
            <a:ext cx="9144000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 Science The Essence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5E4AA-B484-4391-BEA2-D795D955E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9161462" cy="5032375"/>
          </a:xfrm>
        </p:spPr>
        <p:txBody>
          <a:bodyPr>
            <a:normAutofit/>
          </a:bodyPr>
          <a:lstStyle/>
          <a:p>
            <a:r>
              <a:rPr lang="en-AU" sz="3200" dirty="0"/>
              <a:t> Providing solutions (</a:t>
            </a:r>
            <a:r>
              <a:rPr lang="en-AU" sz="3200" b="1" dirty="0">
                <a:solidFill>
                  <a:srgbClr val="060BC6"/>
                </a:solidFill>
              </a:rPr>
              <a:t>insights</a:t>
            </a:r>
            <a:r>
              <a:rPr lang="en-AU" sz="3200" dirty="0"/>
              <a:t>) and not just information (as in Business Intelligence).</a:t>
            </a:r>
          </a:p>
          <a:p>
            <a:r>
              <a:rPr lang="en-AU" sz="3200" dirty="0"/>
              <a:t> Answering to more complex </a:t>
            </a:r>
            <a:r>
              <a:rPr lang="en-AU" sz="3200" b="1" dirty="0">
                <a:solidFill>
                  <a:srgbClr val="060BC6"/>
                </a:solidFill>
              </a:rPr>
              <a:t>data formats</a:t>
            </a:r>
            <a:r>
              <a:rPr lang="en-AU" sz="3200" dirty="0"/>
              <a:t> (text, image, video, graphs, etc). </a:t>
            </a:r>
          </a:p>
          <a:p>
            <a:r>
              <a:rPr lang="en-AU" sz="3200" dirty="0"/>
              <a:t> Capability to scale data solution to larger volume of data (</a:t>
            </a:r>
            <a:r>
              <a:rPr lang="en-AU" sz="3200" b="1" dirty="0">
                <a:solidFill>
                  <a:srgbClr val="060BC6"/>
                </a:solidFill>
              </a:rPr>
              <a:t>scalability</a:t>
            </a:r>
            <a:r>
              <a:rPr lang="en-AU" sz="3200" dirty="0"/>
              <a:t>).</a:t>
            </a:r>
          </a:p>
          <a:p>
            <a:r>
              <a:rPr lang="en-AU" sz="3200" dirty="0"/>
              <a:t>  Ability to provide </a:t>
            </a:r>
            <a:r>
              <a:rPr lang="en-AU" sz="3200" b="1" dirty="0">
                <a:solidFill>
                  <a:srgbClr val="060BC6"/>
                </a:solidFill>
              </a:rPr>
              <a:t>real-time</a:t>
            </a:r>
            <a:r>
              <a:rPr lang="en-AU" sz="3200" dirty="0"/>
              <a:t> solutions on streaming (user-generated) data.</a:t>
            </a:r>
          </a:p>
          <a:p>
            <a:r>
              <a:rPr lang="en-AU" sz="3200" dirty="0"/>
              <a:t> Innovative and creative applications from data analysis to create </a:t>
            </a:r>
            <a:r>
              <a:rPr lang="en-AU" sz="3200" b="1" dirty="0">
                <a:solidFill>
                  <a:srgbClr val="060BC6"/>
                </a:solidFill>
              </a:rPr>
              <a:t>values</a:t>
            </a:r>
            <a:r>
              <a:rPr lang="en-AU" sz="3200" dirty="0"/>
              <a:t>.</a:t>
            </a:r>
          </a:p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849885030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D2985-F53B-4858-9A90-36CF40A2E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8" y="1772816"/>
            <a:ext cx="9129042" cy="3384376"/>
          </a:xfrm>
        </p:spPr>
        <p:txBody>
          <a:bodyPr/>
          <a:lstStyle/>
          <a:p>
            <a:pPr marL="0" indent="0" algn="just">
              <a:buNone/>
            </a:pPr>
            <a:r>
              <a:rPr lang="id-ID" b="1" dirty="0"/>
              <a:t>Data </a:t>
            </a:r>
            <a:r>
              <a:rPr lang="id-ID" b="1" dirty="0" err="1"/>
              <a:t>science</a:t>
            </a:r>
            <a:r>
              <a:rPr lang="id-ID" dirty="0"/>
              <a:t> adalah sebuah bidang ilmu yang menggunakan metode </a:t>
            </a:r>
            <a:r>
              <a:rPr lang="en-US" dirty="0"/>
              <a:t>dan</a:t>
            </a:r>
            <a:r>
              <a:rPr lang="id-ID" dirty="0"/>
              <a:t> proses-proses</a:t>
            </a:r>
            <a:r>
              <a:rPr lang="en-US" dirty="0"/>
              <a:t> </a:t>
            </a:r>
            <a:r>
              <a:rPr lang="en-US" dirty="0" err="1"/>
              <a:t>ilmiah</a:t>
            </a:r>
            <a:r>
              <a:rPr lang="id-ID" dirty="0"/>
              <a:t>, algoritma, dan s</a:t>
            </a:r>
            <a:r>
              <a:rPr lang="en-US" dirty="0"/>
              <a:t>i</a:t>
            </a:r>
            <a:r>
              <a:rPr lang="id-ID" dirty="0" err="1"/>
              <a:t>stem</a:t>
            </a:r>
            <a:r>
              <a:rPr lang="id-ID" dirty="0"/>
              <a:t> untuk mendapatkan pengetahuan dan wawasan (</a:t>
            </a:r>
            <a:r>
              <a:rPr lang="id-ID" i="1" dirty="0" err="1"/>
              <a:t>insight</a:t>
            </a:r>
            <a:r>
              <a:rPr lang="id-ID" dirty="0"/>
              <a:t>) terdalam dari suatu data terstruktur (</a:t>
            </a:r>
            <a:r>
              <a:rPr lang="id-ID" i="1" dirty="0" err="1"/>
              <a:t>tabular</a:t>
            </a:r>
            <a:r>
              <a:rPr lang="id-ID" dirty="0"/>
              <a:t>) dan tidak terstruktur</a:t>
            </a:r>
            <a:r>
              <a:rPr lang="id-ID" i="1" dirty="0"/>
              <a:t>.</a:t>
            </a:r>
            <a:endParaRPr lang="en-US" sz="2000" i="1" dirty="0"/>
          </a:p>
          <a:p>
            <a:pPr marL="0" indent="0" algn="just">
              <a:buNone/>
            </a:pPr>
            <a:r>
              <a:rPr lang="en-US" sz="2000" b="1" i="1" dirty="0" err="1"/>
              <a:t>Catatan</a:t>
            </a:r>
            <a:r>
              <a:rPr lang="en-US" sz="2000" i="1" dirty="0"/>
              <a:t>: </a:t>
            </a:r>
            <a:r>
              <a:rPr lang="en-US" sz="2000" i="1" dirty="0" err="1"/>
              <a:t>Sumber</a:t>
            </a:r>
            <a:r>
              <a:rPr lang="en-US" sz="2000" i="1" dirty="0"/>
              <a:t> data </a:t>
            </a:r>
            <a:r>
              <a:rPr lang="en-US" sz="2000" i="1" dirty="0" err="1"/>
              <a:t>Data</a:t>
            </a:r>
            <a:r>
              <a:rPr lang="en-US" sz="2000" i="1" dirty="0"/>
              <a:t> Science </a:t>
            </a:r>
            <a:r>
              <a:rPr lang="en-US" sz="2000" i="1" dirty="0" err="1"/>
              <a:t>biasanya</a:t>
            </a:r>
            <a:r>
              <a:rPr lang="en-US" sz="2000" i="1" dirty="0"/>
              <a:t> </a:t>
            </a:r>
            <a:r>
              <a:rPr lang="en-US" sz="2000" i="1" dirty="0" err="1"/>
              <a:t>berasal</a:t>
            </a:r>
            <a:r>
              <a:rPr lang="en-US" sz="2000" i="1" dirty="0"/>
              <a:t> </a:t>
            </a:r>
            <a:r>
              <a:rPr lang="en-US" sz="2000" i="1" dirty="0" err="1"/>
              <a:t>dari</a:t>
            </a:r>
            <a:r>
              <a:rPr lang="en-US" sz="2000" i="1" dirty="0"/>
              <a:t> </a:t>
            </a:r>
            <a:r>
              <a:rPr lang="en-US" sz="2000" i="1" dirty="0" err="1"/>
              <a:t>sistem</a:t>
            </a:r>
            <a:r>
              <a:rPr lang="en-US" sz="2000" i="1" dirty="0"/>
              <a:t> Big Data</a:t>
            </a:r>
          </a:p>
          <a:p>
            <a:pPr marL="0" indent="0" algn="just">
              <a:buNone/>
            </a:pPr>
            <a:r>
              <a:rPr lang="en-US" sz="2000" b="1" i="1" dirty="0"/>
              <a:t>Kata </a:t>
            </a:r>
            <a:r>
              <a:rPr lang="en-US" sz="2000" b="1" i="1" dirty="0" err="1"/>
              <a:t>Kunci</a:t>
            </a:r>
            <a:r>
              <a:rPr lang="en-US" sz="2000" i="1" dirty="0"/>
              <a:t>: Text Mining, Machine Learning, </a:t>
            </a:r>
            <a:r>
              <a:rPr lang="en-US" sz="2000" dirty="0" err="1"/>
              <a:t>rekomendasi</a:t>
            </a:r>
            <a:r>
              <a:rPr lang="en-US" sz="2000" dirty="0"/>
              <a:t>, </a:t>
            </a:r>
            <a:r>
              <a:rPr lang="en-US" sz="2000" dirty="0" err="1"/>
              <a:t>prediksi</a:t>
            </a:r>
            <a:r>
              <a:rPr lang="en-US" sz="2000" dirty="0"/>
              <a:t>, </a:t>
            </a:r>
            <a:r>
              <a:rPr lang="en-US" sz="2000" dirty="0" err="1"/>
              <a:t>dsb</a:t>
            </a:r>
            <a:r>
              <a:rPr lang="en-US" sz="2000" i="1" dirty="0"/>
              <a:t>.</a:t>
            </a:r>
            <a:endParaRPr lang="id-ID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F4064-0667-4ECA-875F-C81933054388}"/>
              </a:ext>
            </a:extLst>
          </p:cNvPr>
          <p:cNvSpPr txBox="1"/>
          <p:nvPr/>
        </p:nvSpPr>
        <p:spPr>
          <a:xfrm>
            <a:off x="14958" y="548680"/>
            <a:ext cx="9144000" cy="769441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Definisi</a:t>
            </a:r>
            <a:r>
              <a:rPr kumimoji="0" lang="en-US" sz="44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Data Science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E3C18F-B516-4C77-92C0-4ED052876468}"/>
              </a:ext>
            </a:extLst>
          </p:cNvPr>
          <p:cNvGrpSpPr/>
          <p:nvPr/>
        </p:nvGrpSpPr>
        <p:grpSpPr>
          <a:xfrm>
            <a:off x="198067" y="4653136"/>
            <a:ext cx="8694413" cy="2376264"/>
            <a:chOff x="342083" y="5157192"/>
            <a:chExt cx="8694413" cy="237626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1A2067-C085-42C2-9565-714FAA9C0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4484" y="5358170"/>
              <a:ext cx="1632012" cy="113979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42E2DF-C22C-467D-9090-F01D19EC4D55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9664" y="5358170"/>
              <a:ext cx="1595821" cy="116175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383E11F2-3C77-4688-8A22-5B9A1C2D7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081" y="5358170"/>
              <a:ext cx="1595821" cy="113979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8AFA498-0400-4FE9-932F-4A062CAD8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95736" y="5157192"/>
              <a:ext cx="1709636" cy="237626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EF79CA4-97FA-4F5C-930B-0D87B4858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083" y="5157192"/>
              <a:ext cx="1709637" cy="15543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0229049-9FD7-40F6-90CF-57943DC5222A}"/>
              </a:ext>
            </a:extLst>
          </p:cNvPr>
          <p:cNvSpPr/>
          <p:nvPr/>
        </p:nvSpPr>
        <p:spPr>
          <a:xfrm>
            <a:off x="0" y="6148948"/>
            <a:ext cx="91140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chemeClr val="tx1"/>
                </a:solidFill>
              </a:rPr>
              <a:t>[2]. Dhar, V.: Data science and prediction. </a:t>
            </a:r>
            <a:r>
              <a:rPr lang="en-US" sz="2000" b="0" dirty="0" err="1">
                <a:solidFill>
                  <a:schemeClr val="tx1"/>
                </a:solidFill>
              </a:rPr>
              <a:t>Commun</a:t>
            </a:r>
            <a:r>
              <a:rPr lang="en-US" sz="2000" b="0" dirty="0">
                <a:solidFill>
                  <a:schemeClr val="tx1"/>
                </a:solidFill>
              </a:rPr>
              <a:t>. ACM. (2013). https://doi.org/10.1145/2500499.</a:t>
            </a:r>
            <a:endParaRPr lang="en-AU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86996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6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F6F45-D76B-48C2-A1BF-9AC832E728C0}"/>
              </a:ext>
            </a:extLst>
          </p:cNvPr>
          <p:cNvSpPr txBox="1"/>
          <p:nvPr/>
        </p:nvSpPr>
        <p:spPr>
          <a:xfrm>
            <a:off x="0" y="2060848"/>
            <a:ext cx="9144000" cy="2862322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Hubungan</a:t>
            </a:r>
            <a:r>
              <a:rPr kumimoji="0" lang="en-US" sz="6000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Big Data </a:t>
            </a:r>
            <a:br>
              <a:rPr kumimoji="0" lang="en-US" sz="6000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6000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dan</a:t>
            </a:r>
            <a:br>
              <a:rPr kumimoji="0" lang="en-US" sz="6000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6000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 Science?</a:t>
            </a:r>
          </a:p>
        </p:txBody>
      </p:sp>
    </p:spTree>
    <p:extLst>
      <p:ext uri="{BB962C8B-B14F-4D97-AF65-F5344CB8AC3E}">
        <p14:creationId xmlns:p14="http://schemas.microsoft.com/office/powerpoint/2010/main" val="376135289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59A377A4-F3F4-4CEF-9953-CD424CBB1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778" y="578481"/>
            <a:ext cx="6610875" cy="4164071"/>
          </a:xfrm>
        </p:spPr>
      </p:pic>
      <p:pic>
        <p:nvPicPr>
          <p:cNvPr id="7" name="Picture 6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A851C9F6-D164-4600-8C95-2EEE80BDCF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66568"/>
            <a:ext cx="3704150" cy="2091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169399-BDF3-4480-B73E-FA4002BA07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977" y="4742552"/>
            <a:ext cx="4801892" cy="2115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5807B-9548-4834-98F5-E06FA0C59AE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5598" y="578481"/>
            <a:ext cx="2595797" cy="2634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707931-B35F-4DAB-A94A-ED6771691BA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0193" y="3189347"/>
            <a:ext cx="2843808" cy="1577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782D56-12B0-40BD-88B8-12FFA1B6E36D}"/>
              </a:ext>
            </a:extLst>
          </p:cNvPr>
          <p:cNvSpPr txBox="1"/>
          <p:nvPr/>
        </p:nvSpPr>
        <p:spPr>
          <a:xfrm>
            <a:off x="161764" y="-99392"/>
            <a:ext cx="8820472" cy="58477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My Research: Data Science, IoT, Big Data</a:t>
            </a:r>
            <a:endParaRPr kumimoji="0" lang="en-US" sz="32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163951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2965" y="5278186"/>
            <a:ext cx="584669" cy="584669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278910" y="2756060"/>
            <a:ext cx="1346323" cy="33100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558" y="2945776"/>
            <a:ext cx="1164696" cy="1225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ounded Rectangle 11"/>
          <p:cNvSpPr/>
          <p:nvPr/>
        </p:nvSpPr>
        <p:spPr>
          <a:xfrm>
            <a:off x="1293920" y="4730344"/>
            <a:ext cx="2151170" cy="43717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Technology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167911" y="2838575"/>
            <a:ext cx="1775494" cy="35367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867103" y="4719548"/>
            <a:ext cx="2267839" cy="44945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Applications</a:t>
            </a:r>
          </a:p>
        </p:txBody>
      </p:sp>
      <p:cxnSp>
        <p:nvCxnSpPr>
          <p:cNvPr id="7" name="Straight Arrow Connector 6"/>
          <p:cNvCxnSpPr>
            <a:cxnSpLocks/>
            <a:stCxn id="2" idx="2"/>
          </p:cNvCxnSpPr>
          <p:nvPr/>
        </p:nvCxnSpPr>
        <p:spPr>
          <a:xfrm>
            <a:off x="2952072" y="3087066"/>
            <a:ext cx="952317" cy="47137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2" idx="0"/>
          </p:cNvCxnSpPr>
          <p:nvPr/>
        </p:nvCxnSpPr>
        <p:spPr>
          <a:xfrm flipV="1">
            <a:off x="2369505" y="3558444"/>
            <a:ext cx="1539695" cy="11719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" idx="3"/>
            <a:endCxn id="15" idx="0"/>
          </p:cNvCxnSpPr>
          <p:nvPr/>
        </p:nvCxnSpPr>
        <p:spPr>
          <a:xfrm>
            <a:off x="5072254" y="3558444"/>
            <a:ext cx="928769" cy="116110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2"/>
            <a:endCxn id="3" idx="3"/>
          </p:cNvCxnSpPr>
          <p:nvPr/>
        </p:nvCxnSpPr>
        <p:spPr>
          <a:xfrm flipH="1">
            <a:off x="5072254" y="3192246"/>
            <a:ext cx="983404" cy="36619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22" y="2175519"/>
            <a:ext cx="569252" cy="58054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071" y="2133927"/>
            <a:ext cx="557086" cy="580205"/>
          </a:xfrm>
          <a:prstGeom prst="rect">
            <a:avLst/>
          </a:prstGeom>
        </p:spPr>
      </p:pic>
      <p:pic>
        <p:nvPicPr>
          <p:cNvPr id="10242" name="Picture 2" descr="Image result for industry ico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9956" y="2178157"/>
            <a:ext cx="585277" cy="54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office files icon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9030" y="2239646"/>
            <a:ext cx="587897" cy="58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4441" y="5207470"/>
            <a:ext cx="601550" cy="54363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955" y="5212536"/>
            <a:ext cx="803361" cy="69669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96" y="5794546"/>
            <a:ext cx="739949" cy="70456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1724" y="2361035"/>
            <a:ext cx="565577" cy="423637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637" y="2267492"/>
            <a:ext cx="718599" cy="57073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689" y="2362208"/>
            <a:ext cx="639716" cy="37553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912" y="1818040"/>
            <a:ext cx="694011" cy="54588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8111" y="1818041"/>
            <a:ext cx="675861" cy="505305"/>
          </a:xfrm>
          <a:prstGeom prst="rect">
            <a:avLst/>
          </a:prstGeom>
        </p:spPr>
      </p:pic>
      <p:pic>
        <p:nvPicPr>
          <p:cNvPr id="10247" name="Picture 10246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9856" y="6178466"/>
            <a:ext cx="716399" cy="623989"/>
          </a:xfrm>
          <a:prstGeom prst="rect">
            <a:avLst/>
          </a:prstGeom>
        </p:spPr>
      </p:pic>
      <p:sp>
        <p:nvSpPr>
          <p:cNvPr id="104" name="Content Placeholder 4"/>
          <p:cNvSpPr>
            <a:spLocks noGrp="1"/>
          </p:cNvSpPr>
          <p:nvPr>
            <p:ph idx="1"/>
          </p:nvPr>
        </p:nvSpPr>
        <p:spPr>
          <a:xfrm>
            <a:off x="18263" y="830969"/>
            <a:ext cx="2017992" cy="1373895"/>
          </a:xfrm>
        </p:spPr>
        <p:txBody>
          <a:bodyPr>
            <a:noAutofit/>
          </a:bodyPr>
          <a:lstStyle/>
          <a:p>
            <a:r>
              <a:rPr lang="en-AU" sz="1800" dirty="0"/>
              <a:t>Experiment,</a:t>
            </a:r>
          </a:p>
          <a:p>
            <a:r>
              <a:rPr lang="en-AU" sz="1800" dirty="0"/>
              <a:t>Survey,</a:t>
            </a:r>
          </a:p>
          <a:p>
            <a:r>
              <a:rPr lang="en-AU" sz="1800" dirty="0"/>
              <a:t>Administration,</a:t>
            </a:r>
          </a:p>
          <a:p>
            <a:r>
              <a:rPr lang="en-AU" sz="1800" dirty="0"/>
              <a:t>Industry, etc</a:t>
            </a:r>
          </a:p>
        </p:txBody>
      </p:sp>
      <p:sp>
        <p:nvSpPr>
          <p:cNvPr id="105" name="Content Placeholder 4"/>
          <p:cNvSpPr txBox="1">
            <a:spLocks/>
          </p:cNvSpPr>
          <p:nvPr/>
        </p:nvSpPr>
        <p:spPr>
          <a:xfrm>
            <a:off x="7100986" y="3925500"/>
            <a:ext cx="2061909" cy="1825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relationships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Patterns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Increase profit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Predict, forecast, etc</a:t>
            </a:r>
          </a:p>
        </p:txBody>
      </p:sp>
      <p:sp>
        <p:nvSpPr>
          <p:cNvPr id="106" name="Content Placeholder 4"/>
          <p:cNvSpPr txBox="1">
            <a:spLocks/>
          </p:cNvSpPr>
          <p:nvPr/>
        </p:nvSpPr>
        <p:spPr>
          <a:xfrm>
            <a:off x="7009593" y="789691"/>
            <a:ext cx="2134407" cy="1631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Statistics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M.L., A.I., B.I., B.A.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Mining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Six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,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Quant</a:t>
            </a:r>
          </a:p>
        </p:txBody>
      </p:sp>
      <p:sp>
        <p:nvSpPr>
          <p:cNvPr id="107" name="Content Placeholder 4"/>
          <p:cNvSpPr txBox="1">
            <a:spLocks/>
          </p:cNvSpPr>
          <p:nvPr/>
        </p:nvSpPr>
        <p:spPr>
          <a:xfrm>
            <a:off x="-24445" y="3528251"/>
            <a:ext cx="2400068" cy="1373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 Database,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warehouse,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PC, Workstation.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HPC, etc</a:t>
            </a:r>
          </a:p>
        </p:txBody>
      </p:sp>
      <p:sp>
        <p:nvSpPr>
          <p:cNvPr id="111" name="Content Placeholder 4"/>
          <p:cNvSpPr txBox="1">
            <a:spLocks/>
          </p:cNvSpPr>
          <p:nvPr/>
        </p:nvSpPr>
        <p:spPr>
          <a:xfrm>
            <a:off x="3347864" y="4124068"/>
            <a:ext cx="2257893" cy="2164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Majority structured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be large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Mostly Clean</a:t>
            </a: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quality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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Grow relatively slow</a:t>
            </a:r>
          </a:p>
        </p:txBody>
      </p:sp>
      <p:pic>
        <p:nvPicPr>
          <p:cNvPr id="10251" name="Picture 10250"/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0670" y="5337908"/>
            <a:ext cx="754772" cy="648213"/>
          </a:xfrm>
          <a:prstGeom prst="rect">
            <a:avLst/>
          </a:prstGeom>
        </p:spPr>
      </p:pic>
      <p:pic>
        <p:nvPicPr>
          <p:cNvPr id="10252" name="Picture 10251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6964" y="5320093"/>
            <a:ext cx="854022" cy="660589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7164288" y="6577607"/>
            <a:ext cx="205646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3000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©</a:t>
            </a:r>
            <a:r>
              <a:rPr kumimoji="0" lang="en-US" sz="1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Taufik Sutanto - 2017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315C22-7520-4594-A972-3251CCD8A65A}"/>
              </a:ext>
            </a:extLst>
          </p:cNvPr>
          <p:cNvSpPr txBox="1"/>
          <p:nvPr/>
        </p:nvSpPr>
        <p:spPr>
          <a:xfrm>
            <a:off x="144016" y="-27384"/>
            <a:ext cx="8820472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Good Old Days</a:t>
            </a:r>
          </a:p>
        </p:txBody>
      </p:sp>
    </p:spTree>
    <p:extLst>
      <p:ext uri="{BB962C8B-B14F-4D97-AF65-F5344CB8AC3E}">
        <p14:creationId xmlns:p14="http://schemas.microsoft.com/office/powerpoint/2010/main" val="2484727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4" grpId="0" animBg="1"/>
      <p:bldP spid="15" grpId="0" animBg="1"/>
      <p:bldP spid="104" grpId="0" build="p"/>
      <p:bldP spid="105" grpId="0"/>
      <p:bldP spid="106" grpId="0"/>
      <p:bldP spid="107" grpId="0"/>
      <p:bldP spid="1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1040" y="5209641"/>
            <a:ext cx="626830" cy="40133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275" y="6083231"/>
            <a:ext cx="383010" cy="38301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456662" y="5628775"/>
            <a:ext cx="2151170" cy="43717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Technology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167911" y="1916832"/>
            <a:ext cx="1775494" cy="35367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867103" y="5618811"/>
            <a:ext cx="2267839" cy="44945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Applications</a:t>
            </a:r>
          </a:p>
        </p:txBody>
      </p:sp>
      <p:cxnSp>
        <p:nvCxnSpPr>
          <p:cNvPr id="7" name="Straight Arrow Connector 6"/>
          <p:cNvCxnSpPr>
            <a:cxnSpLocks/>
            <a:stCxn id="2" idx="2"/>
          </p:cNvCxnSpPr>
          <p:nvPr/>
        </p:nvCxnSpPr>
        <p:spPr>
          <a:xfrm>
            <a:off x="2956760" y="2420888"/>
            <a:ext cx="986161" cy="8630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0"/>
            <a:endCxn id="61" idx="1"/>
          </p:cNvCxnSpPr>
          <p:nvPr/>
        </p:nvCxnSpPr>
        <p:spPr>
          <a:xfrm flipV="1">
            <a:off x="2532247" y="3561082"/>
            <a:ext cx="1376829" cy="206769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61" idx="3"/>
            <a:endCxn id="15" idx="0"/>
          </p:cNvCxnSpPr>
          <p:nvPr/>
        </p:nvCxnSpPr>
        <p:spPr>
          <a:xfrm>
            <a:off x="5073772" y="3561082"/>
            <a:ext cx="927251" cy="20577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14" idx="2"/>
            <a:endCxn id="61" idx="3"/>
          </p:cNvCxnSpPr>
          <p:nvPr/>
        </p:nvCxnSpPr>
        <p:spPr>
          <a:xfrm flipH="1">
            <a:off x="5073772" y="2270503"/>
            <a:ext cx="981886" cy="129057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4380" y="6112172"/>
            <a:ext cx="391791" cy="354068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3166" y="6090477"/>
            <a:ext cx="474405" cy="41141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9599" y="6100152"/>
            <a:ext cx="384476" cy="36608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9E1BA92-0190-4556-992D-73500B86224B}"/>
              </a:ext>
            </a:extLst>
          </p:cNvPr>
          <p:cNvGrpSpPr/>
          <p:nvPr/>
        </p:nvGrpSpPr>
        <p:grpSpPr>
          <a:xfrm>
            <a:off x="5101724" y="836712"/>
            <a:ext cx="1841681" cy="1020191"/>
            <a:chOff x="5101724" y="1818040"/>
            <a:chExt cx="1841681" cy="1020191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1724" y="2361035"/>
              <a:ext cx="565577" cy="423637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8637" y="2267492"/>
              <a:ext cx="718599" cy="570739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03689" y="2362208"/>
              <a:ext cx="639716" cy="37553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7912" y="1818040"/>
              <a:ext cx="694011" cy="545882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28111" y="1818041"/>
              <a:ext cx="675861" cy="505305"/>
            </a:xfrm>
            <a:prstGeom prst="rect">
              <a:avLst/>
            </a:prstGeom>
          </p:spPr>
        </p:pic>
      </p:grpSp>
      <p:pic>
        <p:nvPicPr>
          <p:cNvPr id="10247" name="Picture 10246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4271" y="6231478"/>
            <a:ext cx="716399" cy="623989"/>
          </a:xfrm>
          <a:prstGeom prst="rect">
            <a:avLst/>
          </a:prstGeom>
        </p:spPr>
      </p:pic>
      <p:sp>
        <p:nvSpPr>
          <p:cNvPr id="104" name="Content Placeholder 4"/>
          <p:cNvSpPr>
            <a:spLocks noGrp="1"/>
          </p:cNvSpPr>
          <p:nvPr>
            <p:ph idx="1"/>
          </p:nvPr>
        </p:nvSpPr>
        <p:spPr>
          <a:xfrm>
            <a:off x="-28750" y="489248"/>
            <a:ext cx="2299157" cy="995536"/>
          </a:xfrm>
        </p:spPr>
        <p:txBody>
          <a:bodyPr>
            <a:noAutofit/>
          </a:bodyPr>
          <a:lstStyle/>
          <a:p>
            <a:r>
              <a:rPr lang="en-AU" sz="1800" dirty="0"/>
              <a:t>Experiment,</a:t>
            </a:r>
          </a:p>
          <a:p>
            <a:r>
              <a:rPr lang="en-AU" sz="1800" dirty="0"/>
              <a:t>Survey,</a:t>
            </a:r>
          </a:p>
          <a:p>
            <a:r>
              <a:rPr lang="en-AU" sz="1800" dirty="0"/>
              <a:t>Administration,</a:t>
            </a:r>
          </a:p>
          <a:p>
            <a:r>
              <a:rPr lang="en-AU" sz="1800" dirty="0"/>
              <a:t>Industry, etc</a:t>
            </a:r>
          </a:p>
        </p:txBody>
      </p:sp>
      <p:sp>
        <p:nvSpPr>
          <p:cNvPr id="105" name="Content Placeholder 4"/>
          <p:cNvSpPr txBox="1">
            <a:spLocks/>
          </p:cNvSpPr>
          <p:nvPr/>
        </p:nvSpPr>
        <p:spPr>
          <a:xfrm>
            <a:off x="7065969" y="3212975"/>
            <a:ext cx="2006439" cy="1593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 relationships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Patterns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Increase profit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Predict, forecast, 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Content Placeholder 4"/>
          <p:cNvSpPr txBox="1">
            <a:spLocks/>
          </p:cNvSpPr>
          <p:nvPr/>
        </p:nvSpPr>
        <p:spPr>
          <a:xfrm>
            <a:off x="7164288" y="760698"/>
            <a:ext cx="1772144" cy="1516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Statistic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M.L., A.I., B.I., B.A.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Mining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Six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,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Quant</a:t>
            </a:r>
          </a:p>
        </p:txBody>
      </p:sp>
      <p:sp>
        <p:nvSpPr>
          <p:cNvPr id="107" name="Content Placeholder 4"/>
          <p:cNvSpPr txBox="1">
            <a:spLocks/>
          </p:cNvSpPr>
          <p:nvPr/>
        </p:nvSpPr>
        <p:spPr>
          <a:xfrm>
            <a:off x="-28749" y="3789040"/>
            <a:ext cx="2710284" cy="1321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 Database,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warehouse,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PC, Workstation.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HPC, etc</a:t>
            </a:r>
          </a:p>
        </p:txBody>
      </p:sp>
      <p:sp>
        <p:nvSpPr>
          <p:cNvPr id="111" name="Content Placeholder 4"/>
          <p:cNvSpPr txBox="1">
            <a:spLocks/>
          </p:cNvSpPr>
          <p:nvPr/>
        </p:nvSpPr>
        <p:spPr>
          <a:xfrm>
            <a:off x="3529153" y="4061823"/>
            <a:ext cx="2114900" cy="1574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Mostly </a:t>
            </a:r>
            <a:b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Unstructured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Very large &amp; Noisy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quality </a:t>
            </a: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</a:t>
            </a: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Grows rapidly</a:t>
            </a:r>
          </a:p>
        </p:txBody>
      </p:sp>
      <p:pic>
        <p:nvPicPr>
          <p:cNvPr id="10251" name="Picture 10250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0670" y="6237171"/>
            <a:ext cx="754772" cy="648213"/>
          </a:xfrm>
          <a:prstGeom prst="rect">
            <a:avLst/>
          </a:prstGeom>
        </p:spPr>
      </p:pic>
      <p:pic>
        <p:nvPicPr>
          <p:cNvPr id="10252" name="Picture 10251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6964" y="6219356"/>
            <a:ext cx="854022" cy="660589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7318244" y="6577607"/>
            <a:ext cx="182575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3000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©</a:t>
            </a:r>
            <a:r>
              <a:rPr kumimoji="0" lang="en-US" sz="1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Taufik Sutanto - 2017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2644270" y="2517956"/>
            <a:ext cx="1130198" cy="98684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2804428" y="2455833"/>
            <a:ext cx="1079297" cy="94437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 rot="2674665">
            <a:off x="2424155" y="2924045"/>
            <a:ext cx="1032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V</a:t>
            </a: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elocity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56556" y="2468979"/>
            <a:ext cx="1002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V</a:t>
            </a: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olume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366081" y="620688"/>
            <a:ext cx="950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V</a:t>
            </a: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ariety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390" y="6162130"/>
            <a:ext cx="652511" cy="696932"/>
          </a:xfrm>
          <a:prstGeom prst="rect">
            <a:avLst/>
          </a:prstGeom>
        </p:spPr>
      </p:pic>
      <p:sp>
        <p:nvSpPr>
          <p:cNvPr id="45" name="Content Placeholder 4"/>
          <p:cNvSpPr txBox="1">
            <a:spLocks/>
          </p:cNvSpPr>
          <p:nvPr/>
        </p:nvSpPr>
        <p:spPr>
          <a:xfrm>
            <a:off x="-36512" y="1815053"/>
            <a:ext cx="2497055" cy="1613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Social Media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sensors, mobiles,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Weblogs/transactions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Bioinformatics, Satellite data, etc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Content Placeholder 4"/>
          <p:cNvSpPr txBox="1">
            <a:spLocks/>
          </p:cNvSpPr>
          <p:nvPr/>
        </p:nvSpPr>
        <p:spPr>
          <a:xfrm>
            <a:off x="7022288" y="2276872"/>
            <a:ext cx="2017992" cy="453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Science</a:t>
            </a:r>
          </a:p>
        </p:txBody>
      </p:sp>
      <p:sp>
        <p:nvSpPr>
          <p:cNvPr id="48" name="Content Placeholder 4"/>
          <p:cNvSpPr txBox="1">
            <a:spLocks/>
          </p:cNvSpPr>
          <p:nvPr/>
        </p:nvSpPr>
        <p:spPr>
          <a:xfrm>
            <a:off x="7073861" y="4725144"/>
            <a:ext cx="2178659" cy="1631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 Business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Social impact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e-Governance, 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security &amp; military, etc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7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071959">
            <a:off x="5974462" y="3281921"/>
            <a:ext cx="680658" cy="68065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7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69981">
            <a:off x="4083791" y="1909485"/>
            <a:ext cx="680658" cy="68065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7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69981">
            <a:off x="3894488" y="5534677"/>
            <a:ext cx="680658" cy="68065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071959">
            <a:off x="2192673" y="3281921"/>
            <a:ext cx="680658" cy="68065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820472" y="33477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  <a:sym typeface="Symbol" panose="05050102010706020507" pitchFamily="18" charset="2"/>
              </a:rPr>
              <a:t></a:t>
            </a: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20472" y="377974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  <a:sym typeface="Symbol" panose="05050102010706020507" pitchFamily="18" charset="2"/>
              </a:rPr>
              <a:t></a:t>
            </a: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20472" y="4149080"/>
            <a:ext cx="396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  <a:sym typeface="Symbol" panose="05050102010706020507" pitchFamily="18" charset="2"/>
              </a:rPr>
              <a:t></a:t>
            </a: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855835" y="4499828"/>
            <a:ext cx="396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  <a:sym typeface="Symbol" panose="05050102010706020507" pitchFamily="18" charset="2"/>
              </a:rPr>
              <a:t></a:t>
            </a: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56" y="6138433"/>
            <a:ext cx="1147251" cy="7469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000" y="6495336"/>
            <a:ext cx="485593" cy="3637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5574" y="6497891"/>
            <a:ext cx="845961" cy="35861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7F03FF88-F1B2-4C26-B98B-51AA572FCE36}"/>
              </a:ext>
            </a:extLst>
          </p:cNvPr>
          <p:cNvGrpSpPr/>
          <p:nvPr/>
        </p:nvGrpSpPr>
        <p:grpSpPr>
          <a:xfrm>
            <a:off x="1934708" y="1598676"/>
            <a:ext cx="1864076" cy="822212"/>
            <a:chOff x="1934708" y="1598676"/>
            <a:chExt cx="1864076" cy="822212"/>
          </a:xfrm>
        </p:grpSpPr>
        <p:sp>
          <p:nvSpPr>
            <p:cNvPr id="2" name="Rounded Rectangle 1"/>
            <p:cNvSpPr/>
            <p:nvPr/>
          </p:nvSpPr>
          <p:spPr>
            <a:xfrm>
              <a:off x="2283598" y="2089882"/>
              <a:ext cx="1346323" cy="33100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Source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08" y="1598676"/>
              <a:ext cx="481654" cy="491205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7286" y="1627191"/>
              <a:ext cx="413969" cy="431149"/>
            </a:xfrm>
            <a:prstGeom prst="rect">
              <a:avLst/>
            </a:prstGeom>
          </p:spPr>
        </p:pic>
        <p:pic>
          <p:nvPicPr>
            <p:cNvPr id="10242" name="Picture 2" descr="Image result for industry icon"/>
            <p:cNvPicPr>
              <a:picLocks noChangeAspect="1" noChangeArrowheads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7537" y="1670073"/>
              <a:ext cx="424346" cy="395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Image result for office files icon"/>
            <p:cNvPicPr>
              <a:picLocks noChangeAspect="1" noChangeArrowheads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6816" y="1668550"/>
              <a:ext cx="501968" cy="501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AE885DE-0219-4E14-A123-26306F911C06}"/>
              </a:ext>
            </a:extLst>
          </p:cNvPr>
          <p:cNvGrpSpPr/>
          <p:nvPr/>
        </p:nvGrpSpPr>
        <p:grpSpPr>
          <a:xfrm>
            <a:off x="1921654" y="1044124"/>
            <a:ext cx="2274984" cy="624426"/>
            <a:chOff x="1921654" y="1044124"/>
            <a:chExt cx="2274984" cy="62442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7904" y="1137903"/>
              <a:ext cx="488734" cy="48656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1654" y="1044124"/>
              <a:ext cx="624426" cy="62442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9569" y="1054515"/>
              <a:ext cx="586165" cy="58616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0267" y="1188319"/>
              <a:ext cx="485629" cy="368473"/>
            </a:xfrm>
            <a:prstGeom prst="rect">
              <a:avLst/>
            </a:prstGeom>
          </p:spPr>
        </p:pic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076" y="2948414"/>
            <a:ext cx="1164696" cy="1225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Content Placeholder 4"/>
          <p:cNvSpPr txBox="1">
            <a:spLocks/>
          </p:cNvSpPr>
          <p:nvPr/>
        </p:nvSpPr>
        <p:spPr>
          <a:xfrm>
            <a:off x="4118543" y="2993430"/>
            <a:ext cx="822301" cy="453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</a:t>
            </a:r>
            <a:endParaRPr kumimoji="0" lang="en-AU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781" y="5638772"/>
            <a:ext cx="363120" cy="363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79" y="5114523"/>
            <a:ext cx="413325" cy="4448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297" y="5119885"/>
            <a:ext cx="732409" cy="4564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418" y="5201522"/>
            <a:ext cx="695864" cy="2957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" y="5587304"/>
            <a:ext cx="494701" cy="4752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61" y="5638772"/>
            <a:ext cx="638996" cy="34079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2662657-3F84-46AA-8BA9-4FDA6B7E7F76}"/>
              </a:ext>
            </a:extLst>
          </p:cNvPr>
          <p:cNvSpPr txBox="1"/>
          <p:nvPr/>
        </p:nvSpPr>
        <p:spPr>
          <a:xfrm>
            <a:off x="198342" y="-158626"/>
            <a:ext cx="8820472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Big Data Era</a:t>
            </a:r>
          </a:p>
        </p:txBody>
      </p:sp>
    </p:spTree>
    <p:extLst>
      <p:ext uri="{BB962C8B-B14F-4D97-AF65-F5344CB8AC3E}">
        <p14:creationId xmlns:p14="http://schemas.microsoft.com/office/powerpoint/2010/main" val="32918912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6" grpId="0"/>
      <p:bldP spid="39" grpId="0"/>
      <p:bldP spid="40" grpId="0"/>
      <p:bldP spid="45" grpId="0"/>
      <p:bldP spid="47" grpId="0"/>
      <p:bldP spid="48" grpId="0"/>
      <p:bldP spid="9" grpId="0"/>
      <p:bldP spid="52" grpId="0"/>
      <p:bldP spid="53" grpId="0"/>
      <p:bldP spid="54" grpId="0"/>
      <p:bldP spid="6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70C314-142E-42FB-B0A7-2FB2AFB7CB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6136" y="1852374"/>
            <a:ext cx="3347862" cy="20806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D7DBC7-D60B-4ECD-900F-4F4CF878D5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144" y="3933056"/>
            <a:ext cx="3275854" cy="2924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716CA8-DF31-4B25-9884-EE2EA843B814}"/>
              </a:ext>
            </a:extLst>
          </p:cNvPr>
          <p:cNvSpPr txBox="1"/>
          <p:nvPr/>
        </p:nvSpPr>
        <p:spPr>
          <a:xfrm>
            <a:off x="198342" y="-158626"/>
            <a:ext cx="8820472" cy="1938992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 Science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VS The 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84D90-8354-431A-9640-95735455CE4B}"/>
              </a:ext>
            </a:extLst>
          </p:cNvPr>
          <p:cNvSpPr txBox="1"/>
          <p:nvPr/>
        </p:nvSpPr>
        <p:spPr>
          <a:xfrm>
            <a:off x="-108520" y="1700808"/>
            <a:ext cx="6300192" cy="489364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Statistics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[1 h, 1 d]</a:t>
            </a:r>
            <a:endParaRPr kumimoji="0" lang="en-US" sz="3600" b="0" i="0" u="none" strike="noStrike" kern="1200" cap="none" spc="0" normalizeH="0" baseline="0" noProof="0" dirty="0">
              <a:ln w="66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Data Mining 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[n h, 1-n d]</a:t>
            </a:r>
            <a:endParaRPr kumimoji="0" lang="en-US" sz="3600" b="0" i="0" u="none" strike="noStrike" kern="1200" cap="none" spc="0" normalizeH="0" baseline="0" noProof="0" dirty="0">
              <a:ln w="66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Artificial Intelligence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[mimicking human intelligence]</a:t>
            </a: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Machine Learning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[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  <a:sym typeface="Symbol" panose="05050102010706020507" pitchFamily="18" charset="2"/>
              </a:rPr>
              <a:t> A.I., 1 task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 w="66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Business Intelligence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[dashboard, aggregate, query, slice-dice]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Business Analytics 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[adv. models]</a:t>
            </a:r>
            <a:endParaRPr kumimoji="0" lang="en-US" sz="3600" b="0" i="0" u="none" strike="noStrike" kern="1200" cap="none" spc="0" normalizeH="0" baseline="0" noProof="0" dirty="0">
              <a:ln w="6600">
                <a:solidFill>
                  <a:prstClr val="black"/>
                </a:solidFill>
                <a:prstDash val="solid"/>
              </a:ln>
              <a:solidFill>
                <a:srgbClr val="060BC6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6 Sigma/Quant/TQM </a:t>
            </a:r>
            <a:r>
              <a:rPr kumimoji="0" lang="en-US" sz="2400" b="0" i="0" u="none" strike="noStrike" kern="1200" cap="none" spc="0" normalizeH="0" baseline="0" noProof="0" dirty="0">
                <a:ln w="66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[QC]</a:t>
            </a:r>
            <a:endParaRPr kumimoji="0" lang="en-US" sz="3600" b="0" i="0" u="none" strike="noStrike" kern="1200" cap="none" spc="0" normalizeH="0" baseline="0" noProof="0" dirty="0">
              <a:ln w="66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444002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2E2A6-2B85-493E-8D17-99A3C5E57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8800"/>
            <a:ext cx="9158958" cy="3688432"/>
          </a:xfrm>
        </p:spPr>
        <p:txBody>
          <a:bodyPr/>
          <a:lstStyle/>
          <a:p>
            <a:pPr marL="0" indent="0" algn="just">
              <a:buNone/>
            </a:pPr>
            <a:r>
              <a:rPr lang="id-ID" b="1" i="1" dirty="0"/>
              <a:t>Artificial </a:t>
            </a:r>
            <a:r>
              <a:rPr lang="id-ID" b="1" i="1" dirty="0" err="1"/>
              <a:t>Intelligence</a:t>
            </a:r>
            <a:r>
              <a:rPr lang="id-ID" dirty="0"/>
              <a:t> </a:t>
            </a:r>
            <a:r>
              <a:rPr lang="en-US" dirty="0"/>
              <a:t>(</a:t>
            </a:r>
            <a:r>
              <a:rPr lang="id-ID" dirty="0"/>
              <a:t>Kecerdasan </a:t>
            </a:r>
            <a:r>
              <a:rPr lang="en-US" dirty="0"/>
              <a:t>B</a:t>
            </a:r>
            <a:r>
              <a:rPr lang="id-ID" dirty="0" err="1"/>
              <a:t>uatan</a:t>
            </a:r>
            <a:r>
              <a:rPr lang="en-US" dirty="0"/>
              <a:t>)</a:t>
            </a:r>
            <a:r>
              <a:rPr lang="id-ID" dirty="0"/>
              <a:t> adalah salah satu cabang ilmu pengetahuan yang berhubungan dengan pemanfaatan </a:t>
            </a:r>
            <a:r>
              <a:rPr lang="en-US" dirty="0" err="1"/>
              <a:t>komputer</a:t>
            </a:r>
            <a:r>
              <a:rPr lang="id-ID" dirty="0"/>
              <a:t> yang dapat melakukan pekerjaan seperti </a:t>
            </a:r>
            <a:r>
              <a:rPr lang="en-US" dirty="0" err="1"/>
              <a:t>atau</a:t>
            </a:r>
            <a:r>
              <a:rPr lang="id-ID" dirty="0"/>
              <a:t>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id-ID" dirty="0"/>
              <a:t>baik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id-ID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id-ID" dirty="0"/>
              <a:t>dilakukan manusia. </a:t>
            </a:r>
            <a:endParaRPr lang="en-US" dirty="0"/>
          </a:p>
          <a:p>
            <a:pPr marL="0" indent="0" algn="just">
              <a:buNone/>
            </a:pPr>
            <a:r>
              <a:rPr lang="en-US" sz="2000" b="1" dirty="0"/>
              <a:t>Kata </a:t>
            </a:r>
            <a:r>
              <a:rPr lang="en-US" sz="2000" b="1" dirty="0" err="1"/>
              <a:t>Kunci</a:t>
            </a:r>
            <a:r>
              <a:rPr lang="en-US" sz="2000" b="1" dirty="0"/>
              <a:t>: </a:t>
            </a:r>
            <a:r>
              <a:rPr lang="en-US" sz="2000" dirty="0"/>
              <a:t>Deep Learning, Computer Vision, reinforcement learning, </a:t>
            </a:r>
            <a:r>
              <a:rPr lang="en-US" sz="2000" dirty="0" err="1"/>
              <a:t>dsb</a:t>
            </a:r>
            <a:r>
              <a:rPr lang="en-US" sz="2000" dirty="0"/>
              <a:t>.</a:t>
            </a:r>
            <a:endParaRPr lang="id-ID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22BF5-118B-4DA6-90F6-23415FA9B069}"/>
              </a:ext>
            </a:extLst>
          </p:cNvPr>
          <p:cNvSpPr txBox="1"/>
          <p:nvPr/>
        </p:nvSpPr>
        <p:spPr>
          <a:xfrm>
            <a:off x="14958" y="548680"/>
            <a:ext cx="9144000" cy="769441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Definisi</a:t>
            </a:r>
            <a:r>
              <a:rPr kumimoji="0" lang="en-US" sz="44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Artificial Intelligence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5D4163-4F27-4BB9-A895-EF53B2544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5780"/>
            <a:ext cx="2227829" cy="1912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56812-3B1A-45BE-AE20-2AB872893C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675" y="4987080"/>
            <a:ext cx="3588764" cy="1870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2018F5-7CC0-4712-9C1E-D119E66FB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883" y="4966430"/>
            <a:ext cx="3329792" cy="18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352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E716CA8-DF31-4B25-9884-EE2EA843B814}"/>
              </a:ext>
            </a:extLst>
          </p:cNvPr>
          <p:cNvSpPr txBox="1"/>
          <p:nvPr/>
        </p:nvSpPr>
        <p:spPr>
          <a:xfrm>
            <a:off x="301084" y="-158626"/>
            <a:ext cx="8820472" cy="1015663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Popularity Trends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DA5332-E404-4D45-93EF-D9C08445D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80728"/>
            <a:ext cx="9109013" cy="5877272"/>
          </a:xfrm>
        </p:spPr>
      </p:pic>
    </p:spTree>
    <p:extLst>
      <p:ext uri="{BB962C8B-B14F-4D97-AF65-F5344CB8AC3E}">
        <p14:creationId xmlns:p14="http://schemas.microsoft.com/office/powerpoint/2010/main" val="3299841773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lock&#10;&#10;Description generated with high confidence">
            <a:extLst>
              <a:ext uri="{FF2B5EF4-FFF2-40B4-BE49-F238E27FC236}">
                <a16:creationId xmlns:a16="http://schemas.microsoft.com/office/drawing/2014/main" id="{E6C089CA-BF2C-4F5B-B1BF-7F4E68DBD8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745" y="764704"/>
            <a:ext cx="5329759" cy="1938336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D4F26FB-EF65-4278-907A-8E286FA56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03040"/>
            <a:ext cx="9144000" cy="4154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716CA8-DF31-4B25-9884-EE2EA843B814}"/>
              </a:ext>
            </a:extLst>
          </p:cNvPr>
          <p:cNvSpPr txBox="1"/>
          <p:nvPr/>
        </p:nvSpPr>
        <p:spPr>
          <a:xfrm>
            <a:off x="198342" y="-25643"/>
            <a:ext cx="8820472" cy="58477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Sejarah </a:t>
            </a:r>
            <a:r>
              <a:rPr kumimoji="0" lang="en-US" sz="32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Perkembangan</a:t>
            </a:r>
            <a:r>
              <a:rPr kumimoji="0" lang="en-US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Ilmu</a:t>
            </a:r>
            <a:r>
              <a:rPr kumimoji="0" lang="en-US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Data (ML/AI)</a:t>
            </a: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B8758DA-3FBF-4830-96D6-90B0A0F92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28" y="620688"/>
            <a:ext cx="3783640" cy="2570137"/>
          </a:xfrm>
          <a:prstGeom prst="rect">
            <a:avLst/>
          </a:prstGeom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E38E2015-8C2A-4905-81C6-AD1DBF79CDFB}"/>
              </a:ext>
            </a:extLst>
          </p:cNvPr>
          <p:cNvSpPr/>
          <p:nvPr/>
        </p:nvSpPr>
        <p:spPr>
          <a:xfrm>
            <a:off x="7558657" y="1418833"/>
            <a:ext cx="1549847" cy="432048"/>
          </a:xfrm>
          <a:prstGeom prst="wedgeRectCallout">
            <a:avLst>
              <a:gd name="adj1" fmla="val -88118"/>
              <a:gd name="adj2" fmla="val 14466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Engineering</a:t>
            </a:r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50FC9-3F01-47EC-876C-DFA942F071C6}"/>
              </a:ext>
            </a:extLst>
          </p:cNvPr>
          <p:cNvSpPr/>
          <p:nvPr/>
        </p:nvSpPr>
        <p:spPr>
          <a:xfrm>
            <a:off x="-3728" y="3356992"/>
            <a:ext cx="2847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[*]. 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beamandrew.github.io/</a:t>
            </a:r>
          </a:p>
        </p:txBody>
      </p:sp>
    </p:spTree>
    <p:extLst>
      <p:ext uri="{BB962C8B-B14F-4D97-AF65-F5344CB8AC3E}">
        <p14:creationId xmlns:p14="http://schemas.microsoft.com/office/powerpoint/2010/main" val="2414612154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CDB0F488-99B9-4118-9D68-826711F52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116632"/>
            <a:ext cx="7632847" cy="65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03332"/>
      </p:ext>
    </p:extLst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E716CA8-DF31-4B25-9884-EE2EA843B814}"/>
              </a:ext>
            </a:extLst>
          </p:cNvPr>
          <p:cNvSpPr txBox="1"/>
          <p:nvPr/>
        </p:nvSpPr>
        <p:spPr>
          <a:xfrm>
            <a:off x="301084" y="-158626"/>
            <a:ext cx="8820472" cy="1015663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Deep Learning?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A54AC78-2D86-4B04-A21C-855D3FAED45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-22444" y="1371365"/>
            <a:ext cx="9144000" cy="46499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Makna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"Deep" di DL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sendiri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bermakna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"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successive layers of representations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"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biasa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juga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disebut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sebagai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 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layered representations learning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 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atau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 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hierarchical representations learning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Yang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menjadi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pembeda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utama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DL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dengan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NN/ML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adalah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 "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Learning representations from data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1828593176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E716CA8-DF31-4B25-9884-EE2EA843B814}"/>
              </a:ext>
            </a:extLst>
          </p:cNvPr>
          <p:cNvSpPr txBox="1"/>
          <p:nvPr/>
        </p:nvSpPr>
        <p:spPr>
          <a:xfrm>
            <a:off x="301084" y="-158626"/>
            <a:ext cx="8820472" cy="1015663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Why Deep Learning?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A54AC78-2D86-4B04-A21C-855D3FAED45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-22444" y="1186699"/>
            <a:ext cx="9144000" cy="50192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158700" rIns="91440" bIns="57132" numCol="1" anchor="ctr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Teori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Deep Learning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sebenarnya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sudah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cukup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lama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ada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(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dibahas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):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convolutional neural networks dan backpropagation — 1989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The Long Short-Term Memory ( LSTM ) algorithm (timeseries DL) — 1997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Lalu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mengapa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baru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tenar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di 2012?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Hardware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terutama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GPU)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Dataset (Big Data)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Perkembangan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Algoritma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terbaru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: Better activation functions, weight-initialization schemes, optimization schemes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e.g.Adam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 W)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B2657B-8253-4BCF-AEE6-93CEA83BC9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055" y="2996952"/>
            <a:ext cx="3578669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65695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60B908-A9B0-4A6A-BD73-BB108E4CE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8" y="1124744"/>
            <a:ext cx="9085662" cy="49685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F82783-EDC7-4B19-9F1E-071430E4EC97}"/>
              </a:ext>
            </a:extLst>
          </p:cNvPr>
          <p:cNvSpPr txBox="1"/>
          <p:nvPr/>
        </p:nvSpPr>
        <p:spPr>
          <a:xfrm>
            <a:off x="0" y="116632"/>
            <a:ext cx="9108504" cy="83099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Internet of Things (IoT)</a:t>
            </a:r>
            <a:endParaRPr kumimoji="0" lang="en-US" sz="48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052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6782D56-12B0-40BD-88B8-12FFA1B6E36D}"/>
              </a:ext>
            </a:extLst>
          </p:cNvPr>
          <p:cNvSpPr txBox="1"/>
          <p:nvPr/>
        </p:nvSpPr>
        <p:spPr>
          <a:xfrm>
            <a:off x="161764" y="-76745"/>
            <a:ext cx="8820472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“</a:t>
            </a:r>
            <a:r>
              <a:rPr lang="pl-PL" sz="440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Tak Kenal Maka Tak Sayang</a:t>
            </a:r>
            <a:r>
              <a:rPr lang="en-US" sz="440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”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0D75B-3564-4E2C-B151-FB3489C76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4705"/>
            <a:ext cx="9144000" cy="3168352"/>
          </a:xfrm>
        </p:spPr>
        <p:txBody>
          <a:bodyPr>
            <a:normAutofit/>
          </a:bodyPr>
          <a:lstStyle/>
          <a:p>
            <a:r>
              <a:rPr lang="id-ID" sz="2800" noProof="1"/>
              <a:t>Nama, Dosen jurusan, mata kuliah yang diajarkan, bidang penelitan?</a:t>
            </a:r>
          </a:p>
          <a:p>
            <a:r>
              <a:rPr lang="id-ID" sz="2800" noProof="1"/>
              <a:t>Berapa banyak yang sudah belajar Data Mining/Machine Learning/Data Science sebelumnya? [Minimal 6 bulan]</a:t>
            </a:r>
          </a:p>
          <a:p>
            <a:r>
              <a:rPr lang="id-ID" sz="2800" noProof="1"/>
              <a:t>Siapa yang belum pernah menggunakan Python sama sekali?</a:t>
            </a:r>
          </a:p>
          <a:p>
            <a:r>
              <a:rPr lang="id-ID" sz="2800" noProof="1"/>
              <a:t>Ada yang belum familiar dengan bahasa pemrograman apapun?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320B3-CFE9-417A-8DFE-B49533196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447514"/>
            <a:ext cx="4608512" cy="333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72563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6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F6F45-D76B-48C2-A1BF-9AC832E728C0}"/>
              </a:ext>
            </a:extLst>
          </p:cNvPr>
          <p:cNvSpPr txBox="1"/>
          <p:nvPr/>
        </p:nvSpPr>
        <p:spPr>
          <a:xfrm>
            <a:off x="0" y="2276872"/>
            <a:ext cx="9144000" cy="2123658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Profesi</a:t>
            </a:r>
            <a:r>
              <a:rPr kumimoji="0" lang="en-US" sz="66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US" sz="6600" b="1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Terkait</a:t>
            </a:r>
            <a:r>
              <a:rPr kumimoji="0" lang="en-US" sz="66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br>
              <a:rPr kumimoji="0" lang="en-US" sz="66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66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53520313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DA3538-AC76-414E-8A1A-B61E63110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2" t="20601" r="3932"/>
          <a:stretch/>
        </p:blipFill>
        <p:spPr>
          <a:xfrm>
            <a:off x="194" y="-1"/>
            <a:ext cx="9143806" cy="680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20774"/>
      </p:ext>
    </p:extLst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0CE948-4792-4B4C-83B0-F2A9FA9B28E6}"/>
              </a:ext>
            </a:extLst>
          </p:cNvPr>
          <p:cNvGrpSpPr/>
          <p:nvPr/>
        </p:nvGrpSpPr>
        <p:grpSpPr>
          <a:xfrm>
            <a:off x="323528" y="332656"/>
            <a:ext cx="8820472" cy="6408712"/>
            <a:chOff x="0" y="0"/>
            <a:chExt cx="5524287" cy="4244340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00000000-0008-0000-0200-000002000000}"/>
                </a:ext>
              </a:extLst>
            </p:cNvPr>
            <p:cNvGraphicFramePr/>
            <p:nvPr/>
          </p:nvGraphicFramePr>
          <p:xfrm>
            <a:off x="0" y="0"/>
            <a:ext cx="5186364" cy="42443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055D7F-05B4-46BC-997C-EB31DFE06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3399" y="104774"/>
              <a:ext cx="1690888" cy="481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8137582"/>
      </p:ext>
    </p:extLst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65F53-E123-420C-8A4A-2D264855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32" y="144016"/>
            <a:ext cx="8892480" cy="1700808"/>
          </a:xfrm>
        </p:spPr>
        <p:txBody>
          <a:bodyPr/>
          <a:lstStyle/>
          <a:p>
            <a:r>
              <a:rPr lang="en-US" sz="4000" kern="120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  <a:ea typeface="굴림" pitchFamily="50" charset="-127"/>
              </a:rPr>
              <a:t>Faktor-faktor yang mempengaruhi perkembangan ilmu Data</a:t>
            </a:r>
            <a:endParaRPr lang="id-ID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765158-6960-431B-839E-B70FFC1E2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8800"/>
            <a:ext cx="9144000" cy="4696544"/>
          </a:xfrm>
        </p:spPr>
        <p:txBody>
          <a:bodyPr/>
          <a:lstStyle/>
          <a:p>
            <a:pPr marL="914400" indent="-914400">
              <a:buAutoNum type="arabicPeriod"/>
            </a:pPr>
            <a:r>
              <a:rPr lang="en-US" sz="4000" dirty="0" err="1"/>
              <a:t>Bentuk</a:t>
            </a:r>
            <a:r>
              <a:rPr lang="en-US" sz="4000" dirty="0"/>
              <a:t>/</a:t>
            </a:r>
            <a:r>
              <a:rPr lang="en-US" sz="4000" dirty="0" err="1"/>
              <a:t>Struktur</a:t>
            </a:r>
            <a:r>
              <a:rPr lang="en-US" sz="4000" dirty="0"/>
              <a:t> Data (variety)</a:t>
            </a:r>
          </a:p>
          <a:p>
            <a:pPr marL="914400" indent="-914400">
              <a:buAutoNum type="arabicPeriod"/>
            </a:pPr>
            <a:r>
              <a:rPr lang="en-US" sz="4000" dirty="0"/>
              <a:t>Volume &amp; Velocity Data (scalability)</a:t>
            </a:r>
          </a:p>
          <a:p>
            <a:pPr marL="914400" indent="-914400">
              <a:buAutoNum type="arabicPeriod"/>
            </a:pPr>
            <a:r>
              <a:rPr lang="en-US" sz="4000" dirty="0" err="1"/>
              <a:t>Teknologi</a:t>
            </a:r>
            <a:endParaRPr lang="en-US" sz="4000" dirty="0"/>
          </a:p>
          <a:p>
            <a:pPr marL="914400" indent="-914400">
              <a:buAutoNum type="arabicPeriod"/>
            </a:pPr>
            <a:r>
              <a:rPr lang="en-US" sz="4000" dirty="0"/>
              <a:t>Applications or (Business) needs</a:t>
            </a:r>
          </a:p>
          <a:p>
            <a:pPr marL="914400" indent="-914400"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96212882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25D2E8E-D90C-41E4-8DCF-FE99313B4830}"/>
              </a:ext>
            </a:extLst>
          </p:cNvPr>
          <p:cNvSpPr txBox="1"/>
          <p:nvPr/>
        </p:nvSpPr>
        <p:spPr>
          <a:xfrm>
            <a:off x="-83852" y="-147593"/>
            <a:ext cx="9108504" cy="156966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8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Ilmu</a:t>
            </a:r>
            <a: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Data di Masa </a:t>
            </a:r>
            <a:r>
              <a:rPr kumimoji="0" lang="en-AU" sz="48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Depan</a:t>
            </a:r>
            <a: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di </a:t>
            </a:r>
            <a:r>
              <a:rPr kumimoji="0" lang="en-AU" sz="48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pengaruhi</a:t>
            </a:r>
            <a: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oleh:</a:t>
            </a:r>
            <a:endParaRPr kumimoji="0" lang="en-US" sz="40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21AE5F3-15BC-432C-9495-B03E68531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097" y="1422067"/>
            <a:ext cx="9144000" cy="609329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 Solution New Problems/Data Complexity </a:t>
            </a:r>
            <a:br>
              <a:rPr lang="en-US" sz="2800" dirty="0"/>
            </a:br>
            <a:r>
              <a:rPr lang="en-US" sz="2800" dirty="0"/>
              <a:t>(e.g. smart Homes, AR-VR, Education 4.0, etc.).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 New Applications from current methods.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 New Technology </a:t>
            </a:r>
            <a:br>
              <a:rPr lang="en-US" sz="2800" dirty="0"/>
            </a:br>
            <a:r>
              <a:rPr lang="en-US" sz="2800" dirty="0"/>
              <a:t>(e.g. GPU, FPGA, TPU, Quantum Computing, 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 Currently unscalable/hardly scalable methods </a:t>
            </a:r>
            <a:br>
              <a:rPr lang="en-US" sz="2800" dirty="0"/>
            </a:br>
            <a:r>
              <a:rPr lang="en-US" sz="2800" dirty="0"/>
              <a:t>(e.g. Bayesian, DL, …)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 Modelling optimized for technology </a:t>
            </a:r>
            <a:br>
              <a:rPr lang="en-US" sz="2800" dirty="0"/>
            </a:br>
            <a:r>
              <a:rPr lang="en-US" sz="2800" dirty="0"/>
              <a:t>(lots of new research gaps due to lots of frameworks)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err="1"/>
              <a:t>Konvergensi</a:t>
            </a:r>
            <a:r>
              <a:rPr lang="en-US" sz="2800" dirty="0"/>
              <a:t> </a:t>
            </a:r>
            <a:r>
              <a:rPr lang="en-US" sz="2800" dirty="0" err="1"/>
              <a:t>solusi</a:t>
            </a:r>
            <a:r>
              <a:rPr lang="en-US" sz="2800" dirty="0"/>
              <a:t> </a:t>
            </a:r>
            <a:r>
              <a:rPr lang="en-US" sz="2800" dirty="0" err="1"/>
              <a:t>pengolahan</a:t>
            </a:r>
            <a:r>
              <a:rPr lang="en-US" sz="2800" dirty="0"/>
              <a:t> data </a:t>
            </a: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dirty="0" err="1"/>
              <a:t>Teknologi</a:t>
            </a:r>
            <a:r>
              <a:rPr lang="en-US" sz="2800" dirty="0"/>
              <a:t>/framework, </a:t>
            </a:r>
            <a:r>
              <a:rPr lang="en-US" sz="2800" dirty="0" err="1"/>
              <a:t>tapi</a:t>
            </a:r>
            <a:r>
              <a:rPr lang="en-US" sz="2800" dirty="0"/>
              <a:t> </a:t>
            </a:r>
            <a:r>
              <a:rPr lang="en-US" sz="2800" dirty="0" err="1"/>
              <a:t>bukan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r>
              <a:rPr lang="en-US" sz="2800" dirty="0"/>
              <a:t>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UN SDG: Climate, Energy, Education, poverty, etc.</a:t>
            </a:r>
            <a:endParaRPr lang="id-ID" sz="2800" dirty="0"/>
          </a:p>
        </p:txBody>
      </p:sp>
    </p:spTree>
    <p:extLst>
      <p:ext uri="{BB962C8B-B14F-4D97-AF65-F5344CB8AC3E}">
        <p14:creationId xmlns:p14="http://schemas.microsoft.com/office/powerpoint/2010/main" val="1644693477"/>
      </p:ext>
    </p:extLst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1930"/>
            <a:ext cx="9036496" cy="6205462"/>
          </a:xfrm>
        </p:spPr>
        <p:txBody>
          <a:bodyPr>
            <a:noAutofit/>
          </a:bodyPr>
          <a:lstStyle/>
          <a:p>
            <a:r>
              <a:rPr lang="en-US" sz="2600" dirty="0"/>
              <a:t>Special Data Structure :  (</a:t>
            </a:r>
            <a:r>
              <a:rPr lang="en-US" sz="2600" i="1" dirty="0"/>
              <a:t>we are left behind by IR people</a:t>
            </a:r>
            <a:r>
              <a:rPr lang="en-US" sz="2600" dirty="0"/>
              <a:t>)</a:t>
            </a:r>
          </a:p>
          <a:p>
            <a:pPr lvl="1"/>
            <a:r>
              <a:rPr lang="en-US" sz="2600" dirty="0"/>
              <a:t>Analysis on specially compressed data. </a:t>
            </a:r>
          </a:p>
          <a:p>
            <a:pPr lvl="1"/>
            <a:r>
              <a:rPr lang="en-US" sz="2600" dirty="0"/>
              <a:t>Analysis on (semi) preprocessed data (sorted, indexed, summarized)</a:t>
            </a:r>
          </a:p>
          <a:p>
            <a:pPr marL="342900" lvl="1" indent="0">
              <a:buNone/>
            </a:pPr>
            <a:endParaRPr lang="en-US" sz="2600" dirty="0"/>
          </a:p>
          <a:p>
            <a:pPr marL="173038" lvl="1" indent="-168275"/>
            <a:r>
              <a:rPr lang="en-US" sz="2600" dirty="0"/>
              <a:t> Technology Development:</a:t>
            </a:r>
          </a:p>
          <a:p>
            <a:pPr marL="515938" lvl="2" indent="-168275"/>
            <a:r>
              <a:rPr lang="en-US" sz="2600" dirty="0"/>
              <a:t>Quantum Computing (</a:t>
            </a:r>
            <a:r>
              <a:rPr lang="en-US" sz="2600" dirty="0" err="1"/>
              <a:t>terutama</a:t>
            </a:r>
            <a:r>
              <a:rPr lang="en-US" sz="2600" dirty="0"/>
              <a:t> </a:t>
            </a:r>
            <a:r>
              <a:rPr lang="en-US" sz="2600" dirty="0" err="1"/>
              <a:t>terkait</a:t>
            </a:r>
            <a:r>
              <a:rPr lang="en-US" sz="2600" dirty="0"/>
              <a:t> security dan </a:t>
            </a:r>
            <a:r>
              <a:rPr lang="en-US" sz="2600" dirty="0" err="1"/>
              <a:t>optimasi</a:t>
            </a:r>
            <a:r>
              <a:rPr lang="en-US" sz="2600" dirty="0"/>
              <a:t>)</a:t>
            </a:r>
          </a:p>
          <a:p>
            <a:pPr marL="515938" lvl="2" indent="-168275"/>
            <a:r>
              <a:rPr lang="en-US" sz="2600" dirty="0"/>
              <a:t>5G (</a:t>
            </a:r>
            <a:r>
              <a:rPr lang="en-US" sz="2600" dirty="0" err="1"/>
              <a:t>mempengaruhi</a:t>
            </a:r>
            <a:r>
              <a:rPr lang="en-US" sz="2600" dirty="0"/>
              <a:t> WAN distributed computing)</a:t>
            </a:r>
          </a:p>
          <a:p>
            <a:pPr marL="515938" lvl="2" indent="-168275"/>
            <a:r>
              <a:rPr lang="en-US" sz="2600" dirty="0"/>
              <a:t>GPU (cheaper, better, and easier frameworks/plugins)</a:t>
            </a:r>
          </a:p>
          <a:p>
            <a:pPr marL="515938" lvl="2" indent="-168275"/>
            <a:r>
              <a:rPr lang="en-US" sz="2600" dirty="0"/>
              <a:t>Special cores for AI/ML.</a:t>
            </a:r>
            <a:br>
              <a:rPr lang="en-US" sz="2600" dirty="0"/>
            </a:br>
            <a:endParaRPr lang="en-US" sz="2600" dirty="0"/>
          </a:p>
          <a:p>
            <a:pPr marL="173038" lvl="1" indent="-168275"/>
            <a:r>
              <a:rPr lang="en-US" sz="2600" dirty="0"/>
              <a:t> Scalability:</a:t>
            </a:r>
          </a:p>
          <a:p>
            <a:pPr marL="515938" lvl="2" indent="-168275"/>
            <a:r>
              <a:rPr lang="en-US" sz="2600" dirty="0"/>
              <a:t>Banyak </a:t>
            </a:r>
            <a:r>
              <a:rPr lang="en-US" sz="2600" dirty="0" err="1"/>
              <a:t>penelitian</a:t>
            </a:r>
            <a:r>
              <a:rPr lang="en-US" sz="2600" dirty="0"/>
              <a:t> </a:t>
            </a:r>
            <a:r>
              <a:rPr lang="en-US" sz="2600" dirty="0" err="1"/>
              <a:t>masih</a:t>
            </a:r>
            <a:r>
              <a:rPr lang="en-US" sz="2600" dirty="0"/>
              <a:t> </a:t>
            </a:r>
            <a:r>
              <a:rPr lang="en-US" sz="2600" dirty="0" err="1"/>
              <a:t>fokus</a:t>
            </a:r>
            <a:r>
              <a:rPr lang="en-US" sz="2600" dirty="0"/>
              <a:t> </a:t>
            </a:r>
            <a:r>
              <a:rPr lang="en-US" sz="2600" dirty="0" err="1"/>
              <a:t>ke</a:t>
            </a:r>
            <a:r>
              <a:rPr lang="en-US" sz="2600" dirty="0"/>
              <a:t> </a:t>
            </a:r>
            <a:r>
              <a:rPr lang="en-US" sz="2600" dirty="0" err="1"/>
              <a:t>efisiensi</a:t>
            </a:r>
            <a:r>
              <a:rPr lang="en-US" sz="2600" dirty="0"/>
              <a:t> (</a:t>
            </a:r>
            <a:r>
              <a:rPr lang="en-US" sz="2600" dirty="0" err="1"/>
              <a:t>waktu</a:t>
            </a:r>
            <a:r>
              <a:rPr lang="en-US" sz="2600" dirty="0"/>
              <a:t>) dan </a:t>
            </a:r>
            <a:r>
              <a:rPr lang="en-US" sz="2600" dirty="0" err="1"/>
              <a:t>akurasi</a:t>
            </a:r>
            <a:r>
              <a:rPr lang="en-US" sz="2600" dirty="0"/>
              <a:t>, </a:t>
            </a:r>
            <a:r>
              <a:rPr lang="en-US" sz="2600" dirty="0" err="1"/>
              <a:t>tapi</a:t>
            </a:r>
            <a:r>
              <a:rPr lang="en-US" sz="2600" dirty="0"/>
              <a:t> </a:t>
            </a:r>
            <a:r>
              <a:rPr lang="en-US" sz="2600" dirty="0" err="1"/>
              <a:t>masih</a:t>
            </a:r>
            <a:r>
              <a:rPr lang="en-US" sz="2600" dirty="0"/>
              <a:t> </a:t>
            </a:r>
            <a:r>
              <a:rPr lang="en-US" sz="2600" dirty="0" err="1"/>
              <a:t>jarang</a:t>
            </a:r>
            <a:r>
              <a:rPr lang="en-US" sz="2600" dirty="0"/>
              <a:t> scalability (memory dan </a:t>
            </a:r>
            <a:r>
              <a:rPr lang="en-US" sz="2600" dirty="0" err="1"/>
              <a:t>komputasi</a:t>
            </a:r>
            <a:r>
              <a:rPr lang="en-US" sz="26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F13835-860F-47CC-83C2-83DEC2669B8F}"/>
              </a:ext>
            </a:extLst>
          </p:cNvPr>
          <p:cNvSpPr txBox="1"/>
          <p:nvPr/>
        </p:nvSpPr>
        <p:spPr>
          <a:xfrm>
            <a:off x="-52717" y="-148753"/>
            <a:ext cx="9108504" cy="707886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Trend Research / Technology</a:t>
            </a:r>
            <a:endParaRPr kumimoji="0" lang="en-US" sz="40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59530"/>
      </p:ext>
    </p:extLst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25D2E8E-D90C-41E4-8DCF-FE99313B4830}"/>
              </a:ext>
            </a:extLst>
          </p:cNvPr>
          <p:cNvSpPr txBox="1"/>
          <p:nvPr/>
        </p:nvSpPr>
        <p:spPr>
          <a:xfrm>
            <a:off x="-83852" y="-147593"/>
            <a:ext cx="9108504" cy="132343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Ilmu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Data di Masa </a:t>
            </a: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Depan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b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(</a:t>
            </a: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Pengaruh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Lingkungan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- </a:t>
            </a: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Contoh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)</a:t>
            </a:r>
            <a:endParaRPr kumimoji="0" lang="en-US" sz="32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21AE5F3-15BC-432C-9495-B03E68531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4784"/>
            <a:ext cx="4355977" cy="5373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IBM </a:t>
            </a:r>
            <a:r>
              <a:rPr lang="en-US" sz="3600" dirty="0" err="1"/>
              <a:t>TrueNorth</a:t>
            </a:r>
            <a:endParaRPr lang="en-US" sz="36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use just 0.07 milliwatts of power and can perform 46 billion synaptic operations per second, per watt.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 &gt;6000 frames/watt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 err="1"/>
              <a:t>Tantangan</a:t>
            </a:r>
            <a:r>
              <a:rPr lang="en-US" sz="2600" dirty="0"/>
              <a:t>:</a:t>
            </a:r>
            <a:br>
              <a:rPr lang="en-US" sz="2600" dirty="0"/>
            </a:br>
            <a:r>
              <a:rPr lang="en-US" sz="2600" dirty="0" err="1"/>
              <a:t>Arsitektur</a:t>
            </a:r>
            <a:r>
              <a:rPr lang="en-US" sz="2600" dirty="0"/>
              <a:t> != CPU </a:t>
            </a:r>
            <a:br>
              <a:rPr lang="en-US" sz="2600" dirty="0"/>
            </a:br>
            <a:r>
              <a:rPr lang="en-US" sz="2600" dirty="0"/>
              <a:t>(</a:t>
            </a:r>
            <a:r>
              <a:rPr lang="en-US" sz="2600" dirty="0" err="1"/>
              <a:t>menggunakan</a:t>
            </a:r>
            <a:r>
              <a:rPr lang="en-US" sz="2600" dirty="0"/>
              <a:t> Synapse)</a:t>
            </a:r>
            <a:br>
              <a:rPr lang="en-US" sz="2600" dirty="0"/>
            </a:br>
            <a:r>
              <a:rPr lang="en-US" sz="2600" dirty="0" err="1"/>
              <a:t>Pemrograman</a:t>
            </a:r>
            <a:r>
              <a:rPr lang="en-US" sz="2600" dirty="0"/>
              <a:t> </a:t>
            </a:r>
            <a:r>
              <a:rPr lang="en-US" sz="2600" dirty="0" err="1"/>
              <a:t>Berbeda</a:t>
            </a:r>
            <a:endParaRPr lang="en-US" sz="26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 err="1"/>
              <a:t>Peluang</a:t>
            </a:r>
            <a:r>
              <a:rPr lang="en-US" sz="2600" dirty="0"/>
              <a:t>: </a:t>
            </a:r>
            <a:br>
              <a:rPr lang="en-US" sz="2600" dirty="0"/>
            </a:br>
            <a:r>
              <a:rPr lang="en-US" sz="2600" dirty="0"/>
              <a:t>Minimal research Gaps!!!...</a:t>
            </a:r>
            <a:endParaRPr lang="id-ID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C7315A-CA54-4208-8860-C68EBFB17D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024" y="1652587"/>
            <a:ext cx="4285396" cy="2238729"/>
          </a:xfrm>
          <a:prstGeom prst="rect">
            <a:avLst/>
          </a:prstGeom>
        </p:spPr>
      </p:pic>
      <p:pic>
        <p:nvPicPr>
          <p:cNvPr id="8194" name="Picture 2" descr="The IBM TrueNorth board.">
            <a:extLst>
              <a:ext uri="{FF2B5EF4-FFF2-40B4-BE49-F238E27FC236}">
                <a16:creationId xmlns:a16="http://schemas.microsoft.com/office/drawing/2014/main" id="{9ED4A8D2-D2CC-4728-BB75-F8205AC69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4250" y="4030527"/>
            <a:ext cx="4646290" cy="260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095"/>
      </p:ext>
    </p:extLst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25D2E8E-D90C-41E4-8DCF-FE99313B4830}"/>
              </a:ext>
            </a:extLst>
          </p:cNvPr>
          <p:cNvSpPr txBox="1"/>
          <p:nvPr/>
        </p:nvSpPr>
        <p:spPr>
          <a:xfrm>
            <a:off x="-83852" y="-27384"/>
            <a:ext cx="9108504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Big Data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merubah formulasi yang ada</a:t>
            </a:r>
            <a:endParaRPr kumimoji="0" lang="en-US" sz="28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769E8C-E6CF-4E66-AD48-1F3447DE2A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41" y="1202673"/>
            <a:ext cx="4461123" cy="33801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049E2A-AD92-4F89-BB92-786D89BE7C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672" y="1340768"/>
            <a:ext cx="4514987" cy="29523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D7079A-1D0C-46C2-AF9F-683FA5A43310}"/>
              </a:ext>
            </a:extLst>
          </p:cNvPr>
          <p:cNvSpPr/>
          <p:nvPr/>
        </p:nvSpPr>
        <p:spPr>
          <a:xfrm>
            <a:off x="-42796" y="4941168"/>
            <a:ext cx="92525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  <a:hlinkClick r:id="rId4"/>
              </a:rPr>
              <a:t>https://www.datasciencecentral.com/profiles/blogs/the-death-of-the-statistical-test-of-hypothesis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2612357"/>
      </p:ext>
    </p:extLst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3"/>
          <p:cNvSpPr>
            <a:spLocks noGrp="1"/>
          </p:cNvSpPr>
          <p:nvPr>
            <p:ph idx="1"/>
          </p:nvPr>
        </p:nvSpPr>
        <p:spPr>
          <a:xfrm>
            <a:off x="185981" y="1999577"/>
            <a:ext cx="8857280" cy="10693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Initially introduced by  Richard E. Bellman (1957).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800829" y="4020245"/>
                <a:ext cx="4959121" cy="7235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pt-BR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pt-B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a:rPr kumimoji="0" lang="pt-B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kumimoji="0" lang="en-AU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𝒅𝒊𝒎𝒆𝒏𝒔𝒊𝒐𝒏</m:t>
                              </m:r>
                              <m:r>
                                <a:rPr kumimoji="0" lang="pt-B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pt-B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AU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𝑴𝒂</m:t>
                              </m:r>
                              <m:sSub>
                                <m:sSubPr>
                                  <m:ctrlPr>
                                    <a:rPr kumimoji="0" lang="en-AU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AU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AU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𝑫𝒊𝒔𝒕𝒂𝒏𝒄𝒆</m:t>
                                  </m:r>
                                </m:sub>
                              </m:sSub>
                              <m:r>
                                <a:rPr kumimoji="0" lang="en-AU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AU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𝑴𝒊</m:t>
                              </m:r>
                              <m:sSub>
                                <m:sSubPr>
                                  <m:ctrlPr>
                                    <a:rPr kumimoji="0" lang="en-AU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AU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kumimoji="0" lang="en-AU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𝑫𝒊𝒔𝒕𝒂𝒏𝒄𝒆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0" lang="en-AU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𝑴𝒊</m:t>
                              </m:r>
                              <m:sSub>
                                <m:sSubPr>
                                  <m:ctrlPr>
                                    <a:rPr kumimoji="0" lang="en-AU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AU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kumimoji="0" lang="en-AU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𝑫𝒊𝒔𝒕𝒂𝒏𝒄𝒆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en-AU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=</m:t>
                          </m:r>
                          <m:r>
                            <a:rPr kumimoji="0" lang="en-AU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𝟎</m:t>
                          </m:r>
                        </m:e>
                      </m:func>
                    </m:oMath>
                  </m:oMathPara>
                </a14:m>
                <a:endParaRPr kumimoji="0" lang="en-AU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829" y="4020245"/>
                <a:ext cx="4959121" cy="723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704" y="2452568"/>
            <a:ext cx="2796827" cy="19150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5722" y="4367617"/>
            <a:ext cx="2885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  <a:hlinkClick r:id="rId5"/>
              </a:rPr>
              <a:t>http://www.visiondummy.com/2014/04/curse-dimensionality-affect-classification/</a:t>
            </a:r>
            <a:r>
              <a:rPr kumimoji="0" lang="en-A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85981" y="5013176"/>
            <a:ext cx="3343628" cy="602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Classification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4118443" y="4902419"/>
            <a:ext cx="4572000" cy="602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Clustering 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5982" y="5489329"/>
            <a:ext cx="85008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[*].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Hinneburg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, et.al.. "What is the nearest neighbor in high dimensional spaces?." 26th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Internat.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Conference on Very Large Databases. 2000.</a:t>
            </a:r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9965" y="2799895"/>
            <a:ext cx="4562475" cy="1066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D42C51-B586-4F47-BC2D-C3CDF13265B4}"/>
              </a:ext>
            </a:extLst>
          </p:cNvPr>
          <p:cNvSpPr txBox="1"/>
          <p:nvPr/>
        </p:nvSpPr>
        <p:spPr>
          <a:xfrm>
            <a:off x="0" y="116632"/>
            <a:ext cx="9108504" cy="156966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8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Contoh</a:t>
            </a:r>
            <a: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48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Tantangan</a:t>
            </a:r>
            <a: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48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teknis</a:t>
            </a:r>
            <a: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1:</a:t>
            </a:r>
            <a:b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Curse of Dimensionality</a:t>
            </a:r>
            <a:endParaRPr kumimoji="0" lang="en-US" sz="48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477440"/>
      </p:ext>
    </p:extLst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5" y="1124744"/>
            <a:ext cx="9097340" cy="51845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5" y="1124744"/>
            <a:ext cx="5127783" cy="5184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2FEBA-B248-4F50-AA9C-E7CFF660FEDF}"/>
              </a:ext>
            </a:extLst>
          </p:cNvPr>
          <p:cNvSpPr txBox="1"/>
          <p:nvPr/>
        </p:nvSpPr>
        <p:spPr>
          <a:xfrm>
            <a:off x="0" y="116632"/>
            <a:ext cx="9108504" cy="83099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The Effects</a:t>
            </a:r>
            <a:endParaRPr kumimoji="0" lang="en-US" sz="48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990333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5F6B38-75E8-45FC-A900-1231278B06DE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8" name="Object 27">
              <a:extLst>
                <a:ext uri="{FF2B5EF4-FFF2-40B4-BE49-F238E27FC236}">
                  <a16:creationId xmlns:a16="http://schemas.microsoft.com/office/drawing/2014/main" id="{46D2062E-5B40-4B92-AB16-072185FB46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36" name="Image" r:id="rId4" imgW="9561905" imgH="1600000" progId="">
                    <p:embed/>
                  </p:oleObj>
                </mc:Choice>
                <mc:Fallback>
                  <p:oleObj name="Image" r:id="rId4" imgW="9561905" imgH="1600000" progId="">
                    <p:embed/>
                    <p:pic>
                      <p:nvPicPr>
                        <p:cNvPr id="8" name="Object 27">
                          <a:extLst>
                            <a:ext uri="{FF2B5EF4-FFF2-40B4-BE49-F238E27FC236}">
                              <a16:creationId xmlns:a16="http://schemas.microsoft.com/office/drawing/2014/main" id="{46D2062E-5B40-4B92-AB16-072185FB46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FC6587B4-8AE1-4273-B357-FD5F918C7561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D00FE310-8834-474B-A5D5-FB473E40CB5B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A8A90B4-43F0-4E36-8CA4-FD11E6B00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97580F4-95FB-4003-8A7B-BA65433ACBB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84F7BDC-BAED-4B3E-AC27-BAC2622499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4" name="Group 21">
              <a:extLst>
                <a:ext uri="{FF2B5EF4-FFF2-40B4-BE49-F238E27FC236}">
                  <a16:creationId xmlns:a16="http://schemas.microsoft.com/office/drawing/2014/main" id="{82929C3E-A5C2-450F-A968-54C7489098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18" name="Oval 22">
                <a:extLst>
                  <a:ext uri="{FF2B5EF4-FFF2-40B4-BE49-F238E27FC236}">
                    <a16:creationId xmlns:a16="http://schemas.microsoft.com/office/drawing/2014/main" id="{CFFFF97B-1643-4A6F-A3CB-590C897BCF0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9" name="Oval 23">
                <a:extLst>
                  <a:ext uri="{FF2B5EF4-FFF2-40B4-BE49-F238E27FC236}">
                    <a16:creationId xmlns:a16="http://schemas.microsoft.com/office/drawing/2014/main" id="{7EC7F87D-6CF4-40FF-AD30-7E238B9854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3EFCC6FE-0312-4A15-96EF-EACA12058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16" name="Oval 25">
                <a:extLst>
                  <a:ext uri="{FF2B5EF4-FFF2-40B4-BE49-F238E27FC236}">
                    <a16:creationId xmlns:a16="http://schemas.microsoft.com/office/drawing/2014/main" id="{1C11C24E-8B83-4B8E-9F27-124ACBA50E0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7" name="Oval 26">
                <a:extLst>
                  <a:ext uri="{FF2B5EF4-FFF2-40B4-BE49-F238E27FC236}">
                    <a16:creationId xmlns:a16="http://schemas.microsoft.com/office/drawing/2014/main" id="{962765D4-2E4A-420C-BC55-F79C9EB34EA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F95FB49-6E3A-4AB4-81D7-D1315B488A3B}"/>
              </a:ext>
            </a:extLst>
          </p:cNvPr>
          <p:cNvSpPr txBox="1"/>
          <p:nvPr/>
        </p:nvSpPr>
        <p:spPr>
          <a:xfrm>
            <a:off x="179512" y="571327"/>
            <a:ext cx="8820472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440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Outline Workshop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9CA2-34B9-46F2-B2C7-2AB422AE1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70869"/>
            <a:ext cx="9161463" cy="528713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b="1" noProof="1"/>
              <a:t>Senin, 03 Feb 2020: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sz="2400" noProof="1"/>
              <a:t>09.00-10.30: Pendahuluan Data Science &amp; Big Data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sz="2400" noProof="1"/>
              <a:t>10.30-12.00: Pendahuluan Python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sz="2400" noProof="1"/>
              <a:t>12.00-13.00: Ishoma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sz="2400" noProof="1"/>
              <a:t>13.00-16.00: Pendahuluan Natural Language Processing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b="1" noProof="1"/>
              <a:t>Selasa, 04 Feb 2020: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sz="2400" noProof="1"/>
              <a:t>09.00-10.00: Crawling, Streaming, &amp; Scrapping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sz="2400" noProof="1"/>
              <a:t>10.00-12.00: Text Analytics dan Sentiment Analysis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sz="2400" noProof="1"/>
              <a:t>12.00-13.00: Ishoma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sz="2400" noProof="1"/>
              <a:t>13.00-16.00: Topic Modelling dan Social Network Analytics</a:t>
            </a:r>
            <a:endParaRPr lang="en-US" sz="2000" noProof="1"/>
          </a:p>
          <a:p>
            <a:pPr marL="0" indent="0">
              <a:lnSpc>
                <a:spcPct val="110000"/>
              </a:lnSpc>
              <a:buNone/>
            </a:pPr>
            <a:endParaRPr lang="en-US" sz="2000" noProof="1"/>
          </a:p>
          <a:p>
            <a:pPr marL="0" indent="0">
              <a:lnSpc>
                <a:spcPct val="110000"/>
              </a:lnSpc>
              <a:buNone/>
            </a:pPr>
            <a:endParaRPr lang="en-US" sz="3200" noProof="1"/>
          </a:p>
        </p:txBody>
      </p:sp>
    </p:spTree>
    <p:extLst>
      <p:ext uri="{BB962C8B-B14F-4D97-AF65-F5344CB8AC3E}">
        <p14:creationId xmlns:p14="http://schemas.microsoft.com/office/powerpoint/2010/main" val="25141171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286" y="6513838"/>
            <a:ext cx="8229600" cy="2995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 err="1"/>
              <a:t>Radovanovi´c</a:t>
            </a:r>
            <a:r>
              <a:rPr lang="en-US" sz="1600" dirty="0"/>
              <a:t>, et. al. Hubs in Space: Popular Nearest Neighbors in High-Dimensional Data, 2010</a:t>
            </a:r>
          </a:p>
        </p:txBody>
      </p:sp>
      <p:sp>
        <p:nvSpPr>
          <p:cNvPr id="5" name="Rectangle 4"/>
          <p:cNvSpPr/>
          <p:nvPr/>
        </p:nvSpPr>
        <p:spPr>
          <a:xfrm>
            <a:off x="520262" y="7989233"/>
            <a:ext cx="8623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.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372200" y="3757143"/>
          <a:ext cx="2160240" cy="2222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18" name="Image" r:id="rId3" imgW="2640960" imgH="2717280" progId="Photoshop.Image.16">
                  <p:embed/>
                </p:oleObj>
              </mc:Choice>
              <mc:Fallback>
                <p:oleObj name="Image" r:id="rId3" imgW="2640960" imgH="2717280" progId="Photoshop.Image.16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2200" y="3757143"/>
                        <a:ext cx="2160240" cy="2222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557446" y="3617210"/>
          <a:ext cx="1857983" cy="698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19" name="Image" r:id="rId5" imgW="4368240" imgH="786960" progId="Photoshop.Image.16">
                  <p:embed/>
                </p:oleObj>
              </mc:Choice>
              <mc:Fallback>
                <p:oleObj name="Image" r:id="rId5" imgW="4368240" imgH="786960" progId="Photoshop.Image.16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57446" y="3617210"/>
                        <a:ext cx="1857983" cy="698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31840" y="1641852"/>
            <a:ext cx="8295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Hubs:  tendency of some data points in high-dimensional data sets to occur much more frequently in k-nearest neighbor lists of other points than the rest of the points from the set.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636830" y="3429000"/>
          <a:ext cx="3263798" cy="926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20" name="Image" r:id="rId7" imgW="9117360" imgH="2361600" progId="Photoshop.Image.16">
                  <p:embed/>
                </p:oleObj>
              </mc:Choice>
              <mc:Fallback>
                <p:oleObj name="Image" r:id="rId7" imgW="9117360" imgH="2361600" progId="Photoshop.Image.16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6830" y="3429000"/>
                        <a:ext cx="3263798" cy="9265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4849860"/>
            <a:ext cx="4927226" cy="16145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9E1712-935A-473F-B727-C5D6948EB257}"/>
              </a:ext>
            </a:extLst>
          </p:cNvPr>
          <p:cNvSpPr txBox="1"/>
          <p:nvPr/>
        </p:nvSpPr>
        <p:spPr>
          <a:xfrm>
            <a:off x="0" y="116632"/>
            <a:ext cx="9108504" cy="156966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Continued….</a:t>
            </a:r>
            <a:b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AU" sz="48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Representasi</a:t>
            </a:r>
            <a:r>
              <a:rPr kumimoji="0" lang="en-AU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Cluster</a:t>
            </a:r>
            <a:endParaRPr kumimoji="0" lang="en-US" sz="48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71205"/>
      </p:ext>
    </p:extLst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717" y="1593388"/>
            <a:ext cx="4809166" cy="1205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636" y="2898206"/>
            <a:ext cx="4744613" cy="2212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0883" y="1874610"/>
            <a:ext cx="3989276" cy="3513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F0ECCC-B1F4-4213-B0A9-56C71FCA3DDD}"/>
              </a:ext>
            </a:extLst>
          </p:cNvPr>
          <p:cNvSpPr txBox="1"/>
          <p:nvPr/>
        </p:nvSpPr>
        <p:spPr>
          <a:xfrm>
            <a:off x="-58345" y="4372"/>
            <a:ext cx="9108504" cy="1077218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Tantangan</a:t>
            </a:r>
            <a:r>
              <a:rPr kumimoji="0" lang="en-AU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32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Teknis</a:t>
            </a:r>
            <a:r>
              <a:rPr kumimoji="0" lang="en-AU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:</a:t>
            </a:r>
            <a:br>
              <a:rPr kumimoji="0" lang="en-AU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AU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Long Tail (Pareto) Phenomena in Big Data </a:t>
            </a:r>
            <a:endParaRPr kumimoji="0" lang="en-US" sz="32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851203"/>
      </p:ext>
    </p:extLst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FF0ECCC-B1F4-4213-B0A9-56C71FCA3DDD}"/>
              </a:ext>
            </a:extLst>
          </p:cNvPr>
          <p:cNvSpPr txBox="1"/>
          <p:nvPr/>
        </p:nvSpPr>
        <p:spPr>
          <a:xfrm>
            <a:off x="-58345" y="4372"/>
            <a:ext cx="9108504" cy="1077218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Tantangan</a:t>
            </a:r>
            <a:r>
              <a:rPr kumimoji="0" lang="en-AU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32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Teknis</a:t>
            </a:r>
            <a:r>
              <a:rPr kumimoji="0" lang="en-AU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:</a:t>
            </a:r>
            <a:br>
              <a:rPr kumimoji="0" lang="en-AU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AU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Fine-Grained Problems di Big Data </a:t>
            </a:r>
            <a:endParaRPr kumimoji="0" lang="en-US" sz="32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77074B-389D-4493-BBBB-F8CC0E7CD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03169"/>
            <a:ext cx="4248472" cy="41580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63EE1F-6631-4BAF-A9C0-2329F540D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750" y="1349960"/>
            <a:ext cx="4847286" cy="431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6402"/>
      </p:ext>
    </p:extLst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44824"/>
            <a:ext cx="9169217" cy="4032448"/>
          </a:xfrm>
        </p:spPr>
      </p:pic>
      <p:sp>
        <p:nvSpPr>
          <p:cNvPr id="5" name="Rectangle 4"/>
          <p:cNvSpPr/>
          <p:nvPr/>
        </p:nvSpPr>
        <p:spPr>
          <a:xfrm>
            <a:off x="108797" y="6402814"/>
            <a:ext cx="9071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Notes: Be critical when doing a literature review for methods that </a:t>
            </a:r>
            <a:r>
              <a:rPr kumimoji="0" lang="en-AU" sz="1800" b="0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works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on “large data”.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BB9D2-918E-4429-A12A-7EFEB67C01C6}"/>
              </a:ext>
            </a:extLst>
          </p:cNvPr>
          <p:cNvSpPr txBox="1"/>
          <p:nvPr/>
        </p:nvSpPr>
        <p:spPr>
          <a:xfrm>
            <a:off x="0" y="116632"/>
            <a:ext cx="9108504" cy="132343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Tantangan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Teknis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:</a:t>
            </a:r>
            <a:b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Metode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yang </a:t>
            </a: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efisien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untuk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Big Data</a:t>
            </a:r>
            <a:endParaRPr kumimoji="0" lang="en-US" sz="40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090669"/>
      </p:ext>
    </p:extLst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F13835-860F-47CC-83C2-83DEC2669B8F}"/>
              </a:ext>
            </a:extLst>
          </p:cNvPr>
          <p:cNvSpPr txBox="1"/>
          <p:nvPr/>
        </p:nvSpPr>
        <p:spPr>
          <a:xfrm>
            <a:off x="-52717" y="-171400"/>
            <a:ext cx="9108504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Present Challenges</a:t>
            </a:r>
            <a:endParaRPr kumimoji="0" lang="en-US" sz="5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C9645B-2553-4DC8-96E0-F4CDDE425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36713"/>
            <a:ext cx="8856984" cy="864095"/>
          </a:xfrm>
        </p:spPr>
        <p:txBody>
          <a:bodyPr>
            <a:normAutofit/>
          </a:bodyPr>
          <a:lstStyle/>
          <a:p>
            <a:r>
              <a:rPr lang="en-US" dirty="0" err="1"/>
              <a:t>Industri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 err="1">
                <a:sym typeface="Wingdings" panose="05000000000000000000" pitchFamily="2" charset="2"/>
              </a:rPr>
              <a:t>Akademis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r>
              <a:rPr lang="en-US" dirty="0" err="1">
                <a:sym typeface="Wingdings" panose="05000000000000000000" pitchFamily="2" charset="2"/>
              </a:rPr>
              <a:t>Contoh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sederhana</a:t>
            </a:r>
            <a:r>
              <a:rPr lang="en-US" dirty="0">
                <a:sym typeface="Wingdings" panose="05000000000000000000" pitchFamily="2" charset="2"/>
              </a:rPr>
              <a:t>:</a:t>
            </a:r>
            <a:endParaRPr lang="id-ID" dirty="0"/>
          </a:p>
        </p:txBody>
      </p:sp>
      <p:pic>
        <p:nvPicPr>
          <p:cNvPr id="6" name="Content Placeholder 6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01B2EC9B-E4D7-4FD8-A78B-7C25ADEAA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3" y="1628800"/>
            <a:ext cx="4436672" cy="522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28A963-6CB0-46C8-9B24-D5C440C28D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7433" y="1196752"/>
            <a:ext cx="2090831" cy="3141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B4BA67-5C3F-47B5-805F-8C753680E1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4771" y="4437112"/>
            <a:ext cx="3963828" cy="24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13224"/>
      </p:ext>
    </p:extLst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788115" y="4437113"/>
            <a:ext cx="4304165" cy="2304256"/>
            <a:chOff x="2824626" y="3094889"/>
            <a:chExt cx="3393065" cy="16165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9841" y="3350641"/>
              <a:ext cx="1137850" cy="110502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4626" y="3094889"/>
              <a:ext cx="1940320" cy="1616529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-35496" y="3717032"/>
            <a:ext cx="9144000" cy="1009650"/>
          </a:xfrm>
        </p:spPr>
        <p:txBody>
          <a:bodyPr/>
          <a:lstStyle/>
          <a:p>
            <a:pPr algn="ctr"/>
            <a:r>
              <a:rPr lang="en-AU" sz="4400" b="1" dirty="0">
                <a:solidFill>
                  <a:srgbClr val="060BC6"/>
                </a:solidFill>
                <a:effectLst/>
              </a:rPr>
              <a:t>Clustering</a:t>
            </a:r>
            <a:r>
              <a:rPr lang="en-AU" sz="4400" b="1" dirty="0">
                <a:effectLst/>
              </a:rPr>
              <a:t> and </a:t>
            </a:r>
            <a:r>
              <a:rPr lang="en-AU" sz="4400" b="1" dirty="0">
                <a:solidFill>
                  <a:srgbClr val="060BC6"/>
                </a:solidFill>
                <a:effectLst/>
              </a:rPr>
              <a:t>Ranking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9426" y="2787930"/>
            <a:ext cx="1149652" cy="1282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EDCE98-5F34-45D9-BDA3-5676C149F1CF}"/>
              </a:ext>
            </a:extLst>
          </p:cNvPr>
          <p:cNvSpPr txBox="1"/>
          <p:nvPr/>
        </p:nvSpPr>
        <p:spPr>
          <a:xfrm>
            <a:off x="39270" y="1702345"/>
            <a:ext cx="9108504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Bagaimana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cara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membuat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agar model DS di BD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lebih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cepat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&amp; 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Efisien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?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E8A84-D736-4DDE-9489-EE30CBB09E96}"/>
              </a:ext>
            </a:extLst>
          </p:cNvPr>
          <p:cNvSpPr txBox="1"/>
          <p:nvPr/>
        </p:nvSpPr>
        <p:spPr>
          <a:xfrm>
            <a:off x="0" y="116632"/>
            <a:ext cx="9108504" cy="132343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Case Study 1 : Clustering via Ranking</a:t>
            </a:r>
            <a:endParaRPr kumimoji="0" lang="en-US" sz="40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7677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153" y="1953110"/>
            <a:ext cx="2384139" cy="849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13" y="4595800"/>
            <a:ext cx="2285046" cy="5401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3130" y="4542991"/>
            <a:ext cx="2983670" cy="6457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7143" y="5380863"/>
            <a:ext cx="2420040" cy="5174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632" y="2949783"/>
            <a:ext cx="3748736" cy="2283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159" y="3405842"/>
            <a:ext cx="1828800" cy="5512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92" t="18115" r="15051" b="15682"/>
          <a:stretch/>
        </p:blipFill>
        <p:spPr>
          <a:xfrm>
            <a:off x="6741042" y="3585732"/>
            <a:ext cx="1214273" cy="7393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4" t="25994" r="3340" b="22843"/>
          <a:stretch/>
        </p:blipFill>
        <p:spPr>
          <a:xfrm>
            <a:off x="6393204" y="2424636"/>
            <a:ext cx="1711842" cy="525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943" y="2504748"/>
            <a:ext cx="1743318" cy="595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2A93B6-D499-477C-84E3-55D30E826CAE}"/>
              </a:ext>
            </a:extLst>
          </p:cNvPr>
          <p:cNvSpPr txBox="1"/>
          <p:nvPr/>
        </p:nvSpPr>
        <p:spPr>
          <a:xfrm>
            <a:off x="0" y="116632"/>
            <a:ext cx="9108504" cy="64633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Mengapa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Ranking (search)? :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Motivasi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1570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7504" y="908720"/>
            <a:ext cx="9001000" cy="15121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dirty="0">
                <a:solidFill>
                  <a:srgbClr val="060BC6"/>
                </a:solidFill>
              </a:rPr>
              <a:t>“</a:t>
            </a:r>
            <a:r>
              <a:rPr lang="en-US" sz="3100" b="1" i="1" u="sng" dirty="0">
                <a:solidFill>
                  <a:srgbClr val="060BC6"/>
                </a:solidFill>
              </a:rPr>
              <a:t>Closely associated </a:t>
            </a:r>
            <a:r>
              <a:rPr lang="en-US" sz="3100" i="1" dirty="0">
                <a:solidFill>
                  <a:srgbClr val="060BC6"/>
                </a:solidFill>
              </a:rPr>
              <a:t>documents tend to be </a:t>
            </a:r>
            <a:br>
              <a:rPr lang="en-US" sz="3100" i="1" dirty="0">
                <a:solidFill>
                  <a:srgbClr val="060BC6"/>
                </a:solidFill>
              </a:rPr>
            </a:br>
            <a:r>
              <a:rPr lang="en-US" sz="3100" i="1" dirty="0">
                <a:solidFill>
                  <a:srgbClr val="060BC6"/>
                </a:solidFill>
              </a:rPr>
              <a:t>relevant to the same requests</a:t>
            </a:r>
            <a:r>
              <a:rPr lang="en-US" sz="3100" dirty="0">
                <a:solidFill>
                  <a:srgbClr val="060BC6"/>
                </a:solidFill>
              </a:rPr>
              <a:t>”</a:t>
            </a:r>
            <a:endParaRPr lang="en-US" dirty="0">
              <a:solidFill>
                <a:srgbClr val="060BC6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60BC6"/>
                </a:solidFill>
              </a:rPr>
              <a:t>[</a:t>
            </a:r>
            <a:r>
              <a:rPr lang="nl-NL" dirty="0">
                <a:solidFill>
                  <a:srgbClr val="060BC6"/>
                </a:solidFill>
              </a:rPr>
              <a:t>Jardine&amp;van Rijsbergen ’71, van Rijsbergen ’79</a:t>
            </a:r>
            <a:r>
              <a:rPr lang="en-US" dirty="0">
                <a:solidFill>
                  <a:srgbClr val="060BC6"/>
                </a:solidFill>
              </a:rPr>
              <a:t>]</a:t>
            </a:r>
          </a:p>
          <a:p>
            <a:pPr marL="0" indent="0">
              <a:buNone/>
            </a:pPr>
            <a:endParaRPr lang="en-US" dirty="0">
              <a:solidFill>
                <a:srgbClr val="060BC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60BC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60BC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60BC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60BC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60BC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60BC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60BC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144" y="2564904"/>
            <a:ext cx="6624736" cy="3724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122008-63B9-47FD-9365-A7F83C1B6D16}"/>
              </a:ext>
            </a:extLst>
          </p:cNvPr>
          <p:cNvSpPr txBox="1"/>
          <p:nvPr/>
        </p:nvSpPr>
        <p:spPr>
          <a:xfrm>
            <a:off x="0" y="116632"/>
            <a:ext cx="9108504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Cluster hypothesis legacy 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705494-01CA-4825-8E7C-64E099901697}"/>
              </a:ext>
            </a:extLst>
          </p:cNvPr>
          <p:cNvSpPr/>
          <p:nvPr/>
        </p:nvSpPr>
        <p:spPr>
          <a:xfrm>
            <a:off x="4751512" y="6413266"/>
            <a:ext cx="4392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</a:t>
            </a:r>
            <a:r>
              <a:rPr kumimoji="0" lang="nl-NL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Kurland 2013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]</a:t>
            </a:r>
            <a:endParaRPr kumimoji="0" lang="en-A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372251"/>
      </p:ext>
    </p:extLst>
  </p:cSld>
  <p:clrMapOvr>
    <a:masterClrMapping/>
  </p:clrMapOvr>
  <p:transition spd="slow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71650"/>
            <a:ext cx="9108504" cy="3540869"/>
          </a:xfrm>
        </p:spPr>
        <p:txBody>
          <a:bodyPr>
            <a:normAutofit/>
          </a:bodyPr>
          <a:lstStyle/>
          <a:p>
            <a:r>
              <a:rPr lang="en-US" sz="2800" dirty="0"/>
              <a:t>Optimum clustering framework (OCF) [</a:t>
            </a:r>
            <a:r>
              <a:rPr lang="en-US" sz="2800" dirty="0" err="1"/>
              <a:t>Fuhr</a:t>
            </a:r>
            <a:r>
              <a:rPr lang="en-US" sz="2800" dirty="0"/>
              <a:t> 2012]. reversed form of cluster hypothesis legacy: “Documents relevant to the same queries should occur in the same cluster”</a:t>
            </a:r>
          </a:p>
          <a:p>
            <a:r>
              <a:rPr lang="en-US" sz="2800" dirty="0"/>
              <a:t>Using three components : set of Queries, probabilistic retrieval function, and similarity metric. Introduced new pairwise precision and recall as: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4581128"/>
            <a:ext cx="8913458" cy="10801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0631" y="6115986"/>
            <a:ext cx="84461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Fuhr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, Norbert, et al. "The optimum clustering framework: implementing the cluster hypothesis." 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Information Retrieval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 15.2 (2012): 93-115.</a:t>
            </a: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9FC63F-378D-49D3-A972-7B14AC7D58F2}"/>
              </a:ext>
            </a:extLst>
          </p:cNvPr>
          <p:cNvSpPr txBox="1"/>
          <p:nvPr/>
        </p:nvSpPr>
        <p:spPr>
          <a:xfrm>
            <a:off x="0" y="116632"/>
            <a:ext cx="9108504" cy="132343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Optimum Clustering Framework: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Reversed Form of Clustering Hypothesis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4731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80728"/>
            <a:ext cx="9001000" cy="5616624"/>
          </a:xfrm>
        </p:spPr>
        <p:txBody>
          <a:bodyPr>
            <a:normAutofit/>
          </a:bodyPr>
          <a:lstStyle/>
          <a:p>
            <a:r>
              <a:rPr lang="en-US" sz="3600" dirty="0"/>
              <a:t>Expected Precision and Recall: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Define the OCF.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74194" y="1754121"/>
            <a:ext cx="7006117" cy="2682991"/>
            <a:chOff x="665747" y="1316217"/>
            <a:chExt cx="5486400" cy="1591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5178"/>
            <a:stretch/>
          </p:blipFill>
          <p:spPr>
            <a:xfrm>
              <a:off x="665747" y="2117558"/>
              <a:ext cx="5486400" cy="78982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5747" y="1316217"/>
              <a:ext cx="5153745" cy="819264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5231577"/>
            <a:ext cx="8101263" cy="1291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324C8C-A1BC-418B-8CB7-335EC30C3987}"/>
              </a:ext>
            </a:extLst>
          </p:cNvPr>
          <p:cNvSpPr txBox="1"/>
          <p:nvPr/>
        </p:nvSpPr>
        <p:spPr>
          <a:xfrm>
            <a:off x="0" y="116632"/>
            <a:ext cx="9108504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OCF, Continued …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207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5F6B38-75E8-45FC-A900-1231278B06DE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8" name="Object 27">
              <a:extLst>
                <a:ext uri="{FF2B5EF4-FFF2-40B4-BE49-F238E27FC236}">
                  <a16:creationId xmlns:a16="http://schemas.microsoft.com/office/drawing/2014/main" id="{46D2062E-5B40-4B92-AB16-072185FB46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996" name="Image" r:id="rId4" imgW="9561905" imgH="1600000" progId="">
                    <p:embed/>
                  </p:oleObj>
                </mc:Choice>
                <mc:Fallback>
                  <p:oleObj name="Image" r:id="rId4" imgW="9561905" imgH="1600000" progId="">
                    <p:embed/>
                    <p:pic>
                      <p:nvPicPr>
                        <p:cNvPr id="8" name="Object 27">
                          <a:extLst>
                            <a:ext uri="{FF2B5EF4-FFF2-40B4-BE49-F238E27FC236}">
                              <a16:creationId xmlns:a16="http://schemas.microsoft.com/office/drawing/2014/main" id="{46D2062E-5B40-4B92-AB16-072185FB46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FC6587B4-8AE1-4273-B357-FD5F918C7561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D00FE310-8834-474B-A5D5-FB473E40CB5B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A8A90B4-43F0-4E36-8CA4-FD11E6B00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97580F4-95FB-4003-8A7B-BA65433ACBB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84F7BDC-BAED-4B3E-AC27-BAC2622499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4" name="Group 21">
              <a:extLst>
                <a:ext uri="{FF2B5EF4-FFF2-40B4-BE49-F238E27FC236}">
                  <a16:creationId xmlns:a16="http://schemas.microsoft.com/office/drawing/2014/main" id="{82929C3E-A5C2-450F-A968-54C7489098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18" name="Oval 22">
                <a:extLst>
                  <a:ext uri="{FF2B5EF4-FFF2-40B4-BE49-F238E27FC236}">
                    <a16:creationId xmlns:a16="http://schemas.microsoft.com/office/drawing/2014/main" id="{CFFFF97B-1643-4A6F-A3CB-590C897BCF0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9" name="Oval 23">
                <a:extLst>
                  <a:ext uri="{FF2B5EF4-FFF2-40B4-BE49-F238E27FC236}">
                    <a16:creationId xmlns:a16="http://schemas.microsoft.com/office/drawing/2014/main" id="{7EC7F87D-6CF4-40FF-AD30-7E238B9854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3EFCC6FE-0312-4A15-96EF-EACA12058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16" name="Oval 25">
                <a:extLst>
                  <a:ext uri="{FF2B5EF4-FFF2-40B4-BE49-F238E27FC236}">
                    <a16:creationId xmlns:a16="http://schemas.microsoft.com/office/drawing/2014/main" id="{1C11C24E-8B83-4B8E-9F27-124ACBA50E0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7" name="Oval 26">
                <a:extLst>
                  <a:ext uri="{FF2B5EF4-FFF2-40B4-BE49-F238E27FC236}">
                    <a16:creationId xmlns:a16="http://schemas.microsoft.com/office/drawing/2014/main" id="{962765D4-2E4A-420C-BC55-F79C9EB34EA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F95FB49-6E3A-4AB4-81D7-D1315B488A3B}"/>
              </a:ext>
            </a:extLst>
          </p:cNvPr>
          <p:cNvSpPr txBox="1"/>
          <p:nvPr/>
        </p:nvSpPr>
        <p:spPr>
          <a:xfrm>
            <a:off x="179512" y="571327"/>
            <a:ext cx="8820472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440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Tujuan</a:t>
            </a:r>
            <a:r>
              <a:rPr lang="en-US" sz="440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Workshop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9CA2-34B9-46F2-B2C7-2AB422AE1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968500"/>
            <a:ext cx="9161463" cy="4889500"/>
          </a:xfrm>
        </p:spPr>
        <p:txBody>
          <a:bodyPr>
            <a:normAutofit/>
          </a:bodyPr>
          <a:lstStyle/>
          <a:p>
            <a:r>
              <a:rPr lang="id-ID" sz="2400" b="1" noProof="1"/>
              <a:t>Memperkenalkan</a:t>
            </a:r>
            <a:r>
              <a:rPr lang="id-ID" sz="2400" noProof="1"/>
              <a:t> Big Data (BD), Data Science (DS), Machine Learning (ML), dan Artificial Intelligence (AI) serta potensinya dalam dunia Akademis, dan industri.</a:t>
            </a:r>
          </a:p>
          <a:p>
            <a:r>
              <a:rPr lang="id-ID" sz="2400" noProof="1"/>
              <a:t>Membahas </a:t>
            </a:r>
            <a:r>
              <a:rPr lang="id-ID" sz="2400" b="1" noProof="1"/>
              <a:t>trend</a:t>
            </a:r>
            <a:r>
              <a:rPr lang="id-ID" sz="2400" noProof="1"/>
              <a:t> terkini BD dan AI dan prediksi pengembangannya di masa depan.</a:t>
            </a:r>
          </a:p>
          <a:p>
            <a:r>
              <a:rPr lang="id-ID" sz="2400" noProof="1"/>
              <a:t>Memperkenalkan tools </a:t>
            </a:r>
            <a:r>
              <a:rPr lang="id-ID" sz="2400" b="1" noProof="1"/>
              <a:t>Python</a:t>
            </a:r>
            <a:r>
              <a:rPr lang="id-ID" sz="2400" noProof="1"/>
              <a:t> dalam me</a:t>
            </a:r>
            <a:r>
              <a:rPr lang="en-US" sz="2400" noProof="1"/>
              <a:t>lakukan Text Mining dan Social Media Analytics</a:t>
            </a:r>
            <a:r>
              <a:rPr lang="id-ID" sz="2400" noProof="1"/>
              <a:t>.</a:t>
            </a:r>
          </a:p>
          <a:p>
            <a:r>
              <a:rPr lang="id-ID" sz="2400" noProof="1"/>
              <a:t>Memperkenalkan pengolahan </a:t>
            </a:r>
            <a:r>
              <a:rPr lang="id-ID" sz="2400" b="1" noProof="1"/>
              <a:t>data tidak terstruktur</a:t>
            </a:r>
            <a:r>
              <a:rPr lang="id-ID" sz="2400" noProof="1"/>
              <a:t> (teks) yang berasal dari media sosial dan website.</a:t>
            </a:r>
          </a:p>
          <a:p>
            <a:r>
              <a:rPr lang="id-ID" sz="2400" noProof="1"/>
              <a:t>Fokus ke </a:t>
            </a:r>
            <a:r>
              <a:rPr lang="id-ID" sz="2400" b="1" noProof="1"/>
              <a:t>Text Mining</a:t>
            </a:r>
            <a:r>
              <a:rPr lang="id-ID" sz="2400" noProof="1"/>
              <a:t>, NLP dibahas sebagai fondasi dasar Text Mining.</a:t>
            </a:r>
          </a:p>
          <a:p>
            <a:r>
              <a:rPr lang="id-ID" sz="2400" noProof="1"/>
              <a:t>Kasus bahasa yang akan dibahas: </a:t>
            </a:r>
            <a:r>
              <a:rPr lang="id-ID" sz="2400" b="1" noProof="1"/>
              <a:t>Inggris</a:t>
            </a:r>
            <a:r>
              <a:rPr lang="id-ID" sz="2400" noProof="1"/>
              <a:t> dan </a:t>
            </a:r>
            <a:r>
              <a:rPr lang="id-ID" sz="2400" b="1" noProof="1"/>
              <a:t>Indonesia</a:t>
            </a:r>
            <a:endParaRPr lang="id-ID" sz="2400" noProof="1"/>
          </a:p>
        </p:txBody>
      </p:sp>
    </p:spTree>
    <p:extLst>
      <p:ext uri="{BB962C8B-B14F-4D97-AF65-F5344CB8AC3E}">
        <p14:creationId xmlns:p14="http://schemas.microsoft.com/office/powerpoint/2010/main" val="26341352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75" y="2179637"/>
            <a:ext cx="3295650" cy="2876550"/>
          </a:xfr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4939" y="2157413"/>
            <a:ext cx="2262187" cy="301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1926" y="3692524"/>
            <a:ext cx="2206625" cy="304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6" y="3889375"/>
            <a:ext cx="280352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6" y="2157413"/>
            <a:ext cx="2803525" cy="1638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17AC0E-5604-4641-AD26-C87E1BD41583}"/>
              </a:ext>
            </a:extLst>
          </p:cNvPr>
          <p:cNvSpPr txBox="1"/>
          <p:nvPr/>
        </p:nvSpPr>
        <p:spPr>
          <a:xfrm>
            <a:off x="-180528" y="93400"/>
            <a:ext cx="9108504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Clustering via Ranking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199877"/>
      </p:ext>
    </p:extLst>
  </p:cSld>
  <p:clrMapOvr>
    <a:masterClrMapping/>
  </p:clrMapOvr>
  <p:transition spd="slow">
    <p:circl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51521" y="1956474"/>
          <a:ext cx="3253563" cy="450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14" name="Image" r:id="rId4" imgW="5688720" imgH="786960" progId="Photoshop.Image.16">
                  <p:embed/>
                </p:oleObj>
              </mc:Choice>
              <mc:Fallback>
                <p:oleObj name="Image" r:id="rId4" imgW="5688720" imgH="786960" progId="Photoshop.Image.16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521" y="1956474"/>
                        <a:ext cx="3253563" cy="450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51520" y="2481584"/>
          <a:ext cx="29337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15" name="Image" r:id="rId6" imgW="2933280" imgH="558720" progId="Photoshop.Image.16">
                  <p:embed/>
                </p:oleObj>
              </mc:Choice>
              <mc:Fallback>
                <p:oleObj name="Image" r:id="rId6" imgW="2933280" imgH="558720" progId="Photoshop.Image.16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1520" y="2481584"/>
                        <a:ext cx="29337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51520" y="3115098"/>
          <a:ext cx="40132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16" name="Image" r:id="rId8" imgW="4012560" imgH="545760" progId="Photoshop.Image.16">
                  <p:embed/>
                </p:oleObj>
              </mc:Choice>
              <mc:Fallback>
                <p:oleObj name="Image" r:id="rId8" imgW="4012560" imgH="545760" progId="Photoshop.Image.16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1520" y="3115098"/>
                        <a:ext cx="401320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51520" y="3768139"/>
          <a:ext cx="3911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17" name="Image" r:id="rId10" imgW="3911040" imgH="1041120" progId="Photoshop.Image.16">
                  <p:embed/>
                </p:oleObj>
              </mc:Choice>
              <mc:Fallback>
                <p:oleObj name="Image" r:id="rId10" imgW="3911040" imgH="1041120" progId="Photoshop.Image.16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1520" y="3768139"/>
                        <a:ext cx="39116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350196" y="5958322"/>
            <a:ext cx="83366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[*] T. Sutanto and R. Nayak. Semi-supervised document clustering via loci. WISE, Springer,2015.</a:t>
            </a: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8060" y="1598687"/>
            <a:ext cx="4344419" cy="37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2B9C0E-B11F-498C-8FF9-D0202F7D3E52}"/>
              </a:ext>
            </a:extLst>
          </p:cNvPr>
          <p:cNvSpPr txBox="1"/>
          <p:nvPr/>
        </p:nvSpPr>
        <p:spPr>
          <a:xfrm>
            <a:off x="-83852" y="152138"/>
            <a:ext cx="9108504" cy="144655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[1]. Loci : A dynamic Cluster Representation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7096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858" y="1484784"/>
            <a:ext cx="3786135" cy="32543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6158" y="1651510"/>
            <a:ext cx="3332477" cy="2920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30BE2-4C15-4072-9D6A-19E604933B42}"/>
              </a:ext>
            </a:extLst>
          </p:cNvPr>
          <p:cNvSpPr txBox="1"/>
          <p:nvPr/>
        </p:nvSpPr>
        <p:spPr>
          <a:xfrm>
            <a:off x="-83852" y="152138"/>
            <a:ext cx="9108504" cy="144655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Terinspirasi</a:t>
            </a: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44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dari</a:t>
            </a: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Biology</a:t>
            </a:r>
            <a:b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(genetic)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0B9487-A891-4107-968C-43A4D1D993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5542" y="4735428"/>
            <a:ext cx="5089716" cy="20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5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880" y="1484784"/>
            <a:ext cx="5041928" cy="4536504"/>
          </a:xfrm>
        </p:spPr>
      </p:pic>
      <p:grpSp>
        <p:nvGrpSpPr>
          <p:cNvPr id="5" name="Group 4"/>
          <p:cNvGrpSpPr/>
          <p:nvPr/>
        </p:nvGrpSpPr>
        <p:grpSpPr>
          <a:xfrm>
            <a:off x="5076056" y="1771650"/>
            <a:ext cx="3985482" cy="3385542"/>
            <a:chOff x="4529867" y="914400"/>
            <a:chExt cx="2660597" cy="231300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29867" y="914400"/>
              <a:ext cx="2660597" cy="203600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845719" y="2581075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11747C-7235-404C-B059-36B7113A7460}"/>
              </a:ext>
            </a:extLst>
          </p:cNvPr>
          <p:cNvSpPr txBox="1"/>
          <p:nvPr/>
        </p:nvSpPr>
        <p:spPr>
          <a:xfrm>
            <a:off x="-83852" y="152138"/>
            <a:ext cx="9108504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Representasi</a:t>
            </a: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Cluster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1541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78" y="1703893"/>
            <a:ext cx="3949430" cy="3450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912" y="1460262"/>
            <a:ext cx="5342190" cy="1464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943" y="3140968"/>
            <a:ext cx="4924457" cy="1080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DBBCF6-F471-4C40-8255-25AD4D84EFDB}"/>
              </a:ext>
            </a:extLst>
          </p:cNvPr>
          <p:cNvSpPr txBox="1"/>
          <p:nvPr/>
        </p:nvSpPr>
        <p:spPr>
          <a:xfrm>
            <a:off x="-83852" y="152138"/>
            <a:ext cx="9108504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Clustering via Ranking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6032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ADBBCF6-F471-4C40-8255-25AD4D84EFDB}"/>
              </a:ext>
            </a:extLst>
          </p:cNvPr>
          <p:cNvSpPr txBox="1"/>
          <p:nvPr/>
        </p:nvSpPr>
        <p:spPr>
          <a:xfrm>
            <a:off x="-83852" y="152138"/>
            <a:ext cx="9108504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Arsitektur</a:t>
            </a:r>
            <a:r>
              <a:rPr kumimoji="0" lang="en-AU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44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Sistem</a:t>
            </a:r>
            <a:endParaRPr kumimoji="0" lang="en-US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9" name="Content Placeholder 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EEFCA52F-0072-436D-AB7B-3D39AE0EC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909"/>
            <a:ext cx="9013689" cy="5752953"/>
          </a:xfrm>
        </p:spPr>
      </p:pic>
    </p:spTree>
    <p:extLst>
      <p:ext uri="{BB962C8B-B14F-4D97-AF65-F5344CB8AC3E}">
        <p14:creationId xmlns:p14="http://schemas.microsoft.com/office/powerpoint/2010/main" val="18211889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830" y="764704"/>
            <a:ext cx="7584878" cy="2808312"/>
          </a:xfrm>
        </p:spPr>
      </p:pic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0778" y="3719520"/>
          <a:ext cx="9113223" cy="31384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1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7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7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7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9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69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413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method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time (s)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 (MB)</a:t>
                      </a:r>
                      <a:endParaRPr lang="en-AU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twitter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2,686,877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367,388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54,897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FGCR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61,480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4,238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l" fontAlgn="b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Mbkm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1,866,613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16,260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Instagram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764,521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126,250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100,863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FGCR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7,169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2,314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l" fontAlgn="b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Mbkm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 3,600,000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18,898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Google+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634,344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390,665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23,845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FGCR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8,940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2,588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l" fontAlgn="b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Mbkm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1,063,852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14,182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2000" b="1" u="none" strike="noStrike" dirty="0" err="1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facebook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1,615,685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261,734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53,756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FGCR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23,768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b="1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3,675</a:t>
                      </a:r>
                      <a:endParaRPr lang="en-AU" sz="2000" b="1" i="0" u="none" strike="noStrike" dirty="0"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793"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Mbkm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2,332,020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16,415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2E4C433-F22B-4393-B857-423E74F40F9F}"/>
              </a:ext>
            </a:extLst>
          </p:cNvPr>
          <p:cNvSpPr txBox="1"/>
          <p:nvPr/>
        </p:nvSpPr>
        <p:spPr>
          <a:xfrm>
            <a:off x="35496" y="-27384"/>
            <a:ext cx="9108504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Performa – Scalability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9777820"/>
      </p:ext>
    </p:extLst>
  </p:cSld>
  <p:clrMapOvr>
    <a:masterClrMapping/>
  </p:clrMapOvr>
  <mc:AlternateContent xmlns:mc="http://schemas.openxmlformats.org/markup-compatibility/2006">
    <mc:Choice xmlns:p14="http://schemas.microsoft.com/office/powerpoint/2007/7/12/main" xmlns="" Requires="p14">
      <p:transition xmlns:p141="http://schemas.microsoft.com/office/powerpoint/2010/main" spd="slow" p141:dur="2000">
        <p:fad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7504" y="1124744"/>
          <a:ext cx="8856984" cy="22993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9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7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5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9630">
                <a:tc>
                  <a:txBody>
                    <a:bodyPr/>
                    <a:lstStyle/>
                    <a:p>
                      <a:pPr algn="ctr" fontAlgn="b"/>
                      <a:r>
                        <a:rPr lang="en-AU" sz="28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Datasets</a:t>
                      </a:r>
                      <a:endParaRPr lang="en-AU" sz="28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8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N</a:t>
                      </a:r>
                      <a:endParaRPr lang="en-AU" sz="28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8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L (dimension)</a:t>
                      </a:r>
                      <a:endParaRPr lang="en-AU" sz="28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2800" b="1" u="none" strike="noStrike" dirty="0">
                          <a:solidFill>
                            <a:srgbClr val="0000FF"/>
                          </a:solidFill>
                          <a:effectLst/>
                        </a:rPr>
                        <a:t>Time</a:t>
                      </a:r>
                      <a:endParaRPr lang="en-AU" sz="28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630">
                <a:tc>
                  <a:txBody>
                    <a:bodyPr/>
                    <a:lstStyle/>
                    <a:p>
                      <a:pPr algn="l" fontAlgn="b"/>
                      <a:r>
                        <a:rPr lang="en-AU" sz="2800" u="none" strike="noStrike">
                          <a:effectLst/>
                        </a:rPr>
                        <a:t>SED 2014</a:t>
                      </a:r>
                      <a:endParaRPr lang="en-AU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u="none" strike="noStrike">
                          <a:effectLst/>
                        </a:rPr>
                        <a:t>358,922</a:t>
                      </a:r>
                      <a:endParaRPr lang="en-AU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u="none" strike="noStrike" dirty="0">
                          <a:effectLst/>
                        </a:rPr>
                        <a:t>55,974 </a:t>
                      </a:r>
                      <a:endParaRPr lang="en-A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u="none" strike="noStrike" dirty="0">
                          <a:effectLst/>
                        </a:rPr>
                        <a:t>7.2 </a:t>
                      </a:r>
                      <a:r>
                        <a:rPr lang="en-AU" sz="2800" u="none" strike="noStrike" dirty="0" err="1">
                          <a:effectLst/>
                        </a:rPr>
                        <a:t>Mnt</a:t>
                      </a:r>
                      <a:endParaRPr lang="en-A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630">
                <a:tc>
                  <a:txBody>
                    <a:bodyPr/>
                    <a:lstStyle/>
                    <a:p>
                      <a:pPr algn="l" fontAlgn="b"/>
                      <a:r>
                        <a:rPr lang="en-AU" sz="2800" u="none" strike="noStrike" dirty="0">
                          <a:effectLst/>
                        </a:rPr>
                        <a:t>SED 2013</a:t>
                      </a:r>
                      <a:endParaRPr lang="en-A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u="none" strike="noStrike" dirty="0">
                          <a:effectLst/>
                        </a:rPr>
                        <a:t>437,370</a:t>
                      </a:r>
                      <a:endParaRPr lang="en-A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u="none" strike="noStrike">
                          <a:effectLst/>
                        </a:rPr>
                        <a:t>62,890 </a:t>
                      </a:r>
                      <a:endParaRPr lang="en-AU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u="none" strike="noStrike" dirty="0">
                          <a:effectLst/>
                        </a:rPr>
                        <a:t>12.3 </a:t>
                      </a:r>
                      <a:r>
                        <a:rPr lang="en-AU" sz="2800" u="none" strike="noStrike" dirty="0" err="1">
                          <a:effectLst/>
                        </a:rPr>
                        <a:t>Mnt</a:t>
                      </a:r>
                      <a:endParaRPr lang="en-A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630">
                <a:tc>
                  <a:txBody>
                    <a:bodyPr/>
                    <a:lstStyle/>
                    <a:p>
                      <a:pPr algn="l" fontAlgn="b"/>
                      <a:r>
                        <a:rPr lang="en-AU" sz="2800" u="none" strike="noStrike">
                          <a:effectLst/>
                        </a:rPr>
                        <a:t>Medline</a:t>
                      </a:r>
                      <a:endParaRPr lang="en-AU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u="none" strike="noStrike">
                          <a:effectLst/>
                        </a:rPr>
                        <a:t>9,852,009</a:t>
                      </a:r>
                      <a:endParaRPr lang="en-AU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2800" u="none" strike="noStrike">
                          <a:effectLst/>
                        </a:rPr>
                        <a:t>1131420</a:t>
                      </a:r>
                      <a:endParaRPr lang="en-AU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u="none" strike="noStrike" dirty="0">
                          <a:effectLst/>
                        </a:rPr>
                        <a:t>5.9 Hrs</a:t>
                      </a:r>
                      <a:endParaRPr lang="en-A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362">
                <a:tc>
                  <a:txBody>
                    <a:bodyPr/>
                    <a:lstStyle/>
                    <a:p>
                      <a:pPr algn="l" fontAlgn="b"/>
                      <a:r>
                        <a:rPr lang="en-AU" sz="2800" u="none" strike="noStrike" dirty="0">
                          <a:effectLst/>
                        </a:rPr>
                        <a:t>Wikipedia</a:t>
                      </a:r>
                      <a:endParaRPr lang="en-A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u="none" strike="noStrike">
                          <a:effectLst/>
                        </a:rPr>
                        <a:t>8,697,344</a:t>
                      </a:r>
                      <a:endParaRPr lang="en-AU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u="none" strike="noStrike" dirty="0">
                          <a:effectLst/>
                        </a:rPr>
                        <a:t>9,551,721 </a:t>
                      </a:r>
                      <a:endParaRPr lang="en-A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2800" u="none" strike="noStrike" dirty="0">
                          <a:effectLst/>
                        </a:rPr>
                        <a:t>18.3 Hrs</a:t>
                      </a:r>
                      <a:endParaRPr lang="en-AU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Content Placeholder 13"/>
          <p:cNvSpPr txBox="1">
            <a:spLocks/>
          </p:cNvSpPr>
          <p:nvPr/>
        </p:nvSpPr>
        <p:spPr>
          <a:xfrm>
            <a:off x="31685" y="3500376"/>
            <a:ext cx="9112315" cy="32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bg1"/>
                </a:solidFill>
                <a:latin typeface="+mn-lt"/>
                <a:ea typeface="+mn-ea"/>
                <a:cs typeface="Tahom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Tahom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/>
                </a:solidFill>
                <a:latin typeface="+mn-lt"/>
                <a:ea typeface="+mn-ea"/>
                <a:cs typeface="Tahom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bg1"/>
                </a:solidFill>
                <a:latin typeface="+mn-lt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ahoma" pitchFamily="34" charset="0"/>
              </a:rPr>
              <a:t>Single core processing (2.3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ahoma" pitchFamily="34" charset="0"/>
              </a:rPr>
              <a:t>Ghz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ahoma" pitchFamily="34" charset="0"/>
              </a:rPr>
              <a:t>).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ahoma" pitchFamily="34" charset="0"/>
              </a:rPr>
              <a:t>Python 3.5, 1Gbs network speed.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ahoma" pitchFamily="34" charset="0"/>
              </a:rPr>
              <a:t>VSM and Query generating not included.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ahoma" pitchFamily="34" charset="0"/>
              </a:rPr>
              <a:t>Search results cached, Full dimensional.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ahoma" pitchFamily="34" charset="0"/>
              </a:rPr>
              <a:t>Standard preprocessing: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ahoma" pitchFamily="34" charset="0"/>
              </a:rPr>
              <a:t>stopwords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ahoma" pitchFamily="34" charset="0"/>
              </a:rPr>
              <a:t>, lowercase, symbol, and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ahoma" pitchFamily="34" charset="0"/>
              </a:rPr>
              <a:t>freq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ahoma" pitchFamily="34" charset="0"/>
              </a:rPr>
              <a:t> based removals.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942E5-B1EE-44CC-AEA3-53C1641BFFE8}"/>
              </a:ext>
            </a:extLst>
          </p:cNvPr>
          <p:cNvSpPr txBox="1"/>
          <p:nvPr/>
        </p:nvSpPr>
        <p:spPr>
          <a:xfrm>
            <a:off x="107504" y="-14610"/>
            <a:ext cx="9108504" cy="92333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Clustering Performance</a:t>
            </a:r>
            <a:endParaRPr kumimoji="0" lang="en-US" sz="44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9926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A84DFC-C4E3-4BA0-9CB8-CF5E5BF4F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147"/>
            <a:ext cx="9144000" cy="3009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C6ACC8-C6A7-4957-B738-5F1ECB565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4271"/>
            <a:ext cx="9108504" cy="384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44656"/>
      </p:ext>
    </p:extLst>
  </p:cSld>
  <p:clrMapOvr>
    <a:masterClrMapping/>
  </p:clrMapOvr>
  <p:transition spd="slow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4CBEA-A2C1-4662-83B7-D740E85475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4752"/>
            <a:ext cx="9144000" cy="39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65920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5F6B38-75E8-45FC-A900-1231278B06DE}"/>
              </a:ext>
            </a:extLst>
          </p:cNvPr>
          <p:cNvGrpSpPr/>
          <p:nvPr/>
        </p:nvGrpSpPr>
        <p:grpSpPr>
          <a:xfrm>
            <a:off x="-20638" y="0"/>
            <a:ext cx="9164638" cy="1872329"/>
            <a:chOff x="-20638" y="0"/>
            <a:chExt cx="9164638" cy="1872329"/>
          </a:xfrm>
        </p:grpSpPr>
        <p:graphicFrame>
          <p:nvGraphicFramePr>
            <p:cNvPr id="8" name="Object 27">
              <a:extLst>
                <a:ext uri="{FF2B5EF4-FFF2-40B4-BE49-F238E27FC236}">
                  <a16:creationId xmlns:a16="http://schemas.microsoft.com/office/drawing/2014/main" id="{46D2062E-5B40-4B92-AB16-072185FB46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9144000" cy="1200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959" name="Image" r:id="rId4" imgW="9561905" imgH="1600000" progId="">
                    <p:embed/>
                  </p:oleObj>
                </mc:Choice>
                <mc:Fallback>
                  <p:oleObj name="Image" r:id="rId4" imgW="9561905" imgH="1600000" progId="">
                    <p:embed/>
                    <p:pic>
                      <p:nvPicPr>
                        <p:cNvPr id="8" name="Object 27">
                          <a:extLst>
                            <a:ext uri="{FF2B5EF4-FFF2-40B4-BE49-F238E27FC236}">
                              <a16:creationId xmlns:a16="http://schemas.microsoft.com/office/drawing/2014/main" id="{46D2062E-5B40-4B92-AB16-072185FB46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white">
                        <a:xfrm>
                          <a:off x="0" y="0"/>
                          <a:ext cx="9144000" cy="1200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5AAE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DDDDDD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FC6587B4-8AE1-4273-B357-FD5F918C7561}"/>
                </a:ext>
              </a:extLst>
            </p:cNvPr>
            <p:cNvSpPr>
              <a:spLocks/>
            </p:cNvSpPr>
            <p:nvPr/>
          </p:nvSpPr>
          <p:spPr bwMode="gray">
            <a:xfrm>
              <a:off x="-11113" y="251492"/>
              <a:ext cx="9155113" cy="1620837"/>
            </a:xfrm>
            <a:custGeom>
              <a:avLst/>
              <a:gdLst/>
              <a:ahLst/>
              <a:cxnLst>
                <a:cxn ang="0">
                  <a:pos x="6" y="109"/>
                </a:cxn>
                <a:cxn ang="0">
                  <a:pos x="1427" y="46"/>
                </a:cxn>
                <a:cxn ang="0">
                  <a:pos x="4032" y="255"/>
                </a:cxn>
                <a:cxn ang="0">
                  <a:pos x="5767" y="0"/>
                </a:cxn>
                <a:cxn ang="0">
                  <a:pos x="5767" y="776"/>
                </a:cxn>
                <a:cxn ang="0">
                  <a:pos x="4065" y="831"/>
                </a:cxn>
                <a:cxn ang="0">
                  <a:pos x="1984" y="674"/>
                </a:cxn>
                <a:cxn ang="0">
                  <a:pos x="14" y="995"/>
                </a:cxn>
                <a:cxn ang="0">
                  <a:pos x="6" y="109"/>
                </a:cxn>
              </a:cxnLst>
              <a:rect l="0" t="0" r="r" b="b"/>
              <a:pathLst>
                <a:path w="5767" h="1021">
                  <a:moveTo>
                    <a:pt x="6" y="109"/>
                  </a:moveTo>
                  <a:cubicBezTo>
                    <a:pt x="144" y="93"/>
                    <a:pt x="626" y="42"/>
                    <a:pt x="1427" y="46"/>
                  </a:cubicBezTo>
                  <a:cubicBezTo>
                    <a:pt x="2228" y="50"/>
                    <a:pt x="3321" y="224"/>
                    <a:pt x="4032" y="255"/>
                  </a:cubicBezTo>
                  <a:cubicBezTo>
                    <a:pt x="4742" y="286"/>
                    <a:pt x="5649" y="91"/>
                    <a:pt x="5767" y="0"/>
                  </a:cubicBezTo>
                  <a:lnTo>
                    <a:pt x="5767" y="776"/>
                  </a:lnTo>
                  <a:cubicBezTo>
                    <a:pt x="4948" y="879"/>
                    <a:pt x="4543" y="844"/>
                    <a:pt x="4065" y="831"/>
                  </a:cubicBezTo>
                  <a:cubicBezTo>
                    <a:pt x="3587" y="818"/>
                    <a:pt x="2973" y="694"/>
                    <a:pt x="1984" y="674"/>
                  </a:cubicBezTo>
                  <a:cubicBezTo>
                    <a:pt x="995" y="654"/>
                    <a:pt x="28" y="969"/>
                    <a:pt x="14" y="995"/>
                  </a:cubicBezTo>
                  <a:cubicBezTo>
                    <a:pt x="0" y="1021"/>
                    <a:pt x="6" y="255"/>
                    <a:pt x="6" y="109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D00FE310-8834-474B-A5D5-FB473E40CB5B}"/>
                </a:ext>
              </a:extLst>
            </p:cNvPr>
            <p:cNvSpPr>
              <a:spLocks/>
            </p:cNvSpPr>
            <p:nvPr/>
          </p:nvSpPr>
          <p:spPr bwMode="gray">
            <a:xfrm>
              <a:off x="-20638" y="533400"/>
              <a:ext cx="9161463" cy="1006475"/>
            </a:xfrm>
            <a:custGeom>
              <a:avLst/>
              <a:gdLst/>
              <a:ahLst/>
              <a:cxnLst>
                <a:cxn ang="0">
                  <a:pos x="20" y="109"/>
                </a:cxn>
                <a:cxn ang="0">
                  <a:pos x="1442" y="3"/>
                </a:cxn>
                <a:cxn ang="0">
                  <a:pos x="4150" y="148"/>
                </a:cxn>
                <a:cxn ang="0">
                  <a:pos x="5771" y="37"/>
                </a:cxn>
                <a:cxn ang="0">
                  <a:pos x="5771" y="557"/>
                </a:cxn>
                <a:cxn ang="0">
                  <a:pos x="3942" y="592"/>
                </a:cxn>
                <a:cxn ang="0">
                  <a:pos x="1839" y="456"/>
                </a:cxn>
                <a:cxn ang="0">
                  <a:pos x="6" y="620"/>
                </a:cxn>
                <a:cxn ang="0">
                  <a:pos x="20" y="109"/>
                </a:cxn>
              </a:cxnLst>
              <a:rect l="0" t="0" r="r" b="b"/>
              <a:pathLst>
                <a:path w="5771" h="634">
                  <a:moveTo>
                    <a:pt x="20" y="109"/>
                  </a:moveTo>
                  <a:cubicBezTo>
                    <a:pt x="26" y="109"/>
                    <a:pt x="645" y="0"/>
                    <a:pt x="1442" y="3"/>
                  </a:cubicBezTo>
                  <a:cubicBezTo>
                    <a:pt x="2239" y="6"/>
                    <a:pt x="3443" y="123"/>
                    <a:pt x="4150" y="148"/>
                  </a:cubicBezTo>
                  <a:cubicBezTo>
                    <a:pt x="4858" y="173"/>
                    <a:pt x="5633" y="63"/>
                    <a:pt x="5771" y="37"/>
                  </a:cubicBezTo>
                  <a:lnTo>
                    <a:pt x="5771" y="557"/>
                  </a:lnTo>
                  <a:cubicBezTo>
                    <a:pt x="4926" y="634"/>
                    <a:pt x="4422" y="612"/>
                    <a:pt x="3942" y="592"/>
                  </a:cubicBezTo>
                  <a:cubicBezTo>
                    <a:pt x="3463" y="572"/>
                    <a:pt x="2588" y="450"/>
                    <a:pt x="1839" y="456"/>
                  </a:cubicBezTo>
                  <a:cubicBezTo>
                    <a:pt x="1182" y="455"/>
                    <a:pt x="0" y="618"/>
                    <a:pt x="6" y="620"/>
                  </a:cubicBezTo>
                  <a:cubicBezTo>
                    <a:pt x="12" y="621"/>
                    <a:pt x="14" y="109"/>
                    <a:pt x="20" y="1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A8A90B4-43F0-4E36-8CA4-FD11E6B00F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0650" y="347663"/>
              <a:ext cx="387350" cy="366712"/>
              <a:chOff x="4752" y="1200"/>
              <a:chExt cx="288" cy="28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97580F4-95FB-4003-8A7B-BA65433ACBB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288" cy="288"/>
              </a:xfrm>
              <a:prstGeom prst="ellipse">
                <a:avLst/>
              </a:prstGeom>
              <a:gradFill rotWithShape="1">
                <a:gsLst>
                  <a:gs pos="0">
                    <a:schemeClr val="tx2">
                      <a:gamma/>
                      <a:tint val="25490"/>
                      <a:invGamma/>
                    </a:schemeClr>
                  </a:gs>
                  <a:gs pos="100000">
                    <a:schemeClr val="tx2">
                      <a:alpha val="31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84F7BDC-BAED-4B3E-AC27-BAC2622499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752" y="1200"/>
                <a:ext cx="192" cy="1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4" name="Group 21">
              <a:extLst>
                <a:ext uri="{FF2B5EF4-FFF2-40B4-BE49-F238E27FC236}">
                  <a16:creationId xmlns:a16="http://schemas.microsoft.com/office/drawing/2014/main" id="{82929C3E-A5C2-450F-A968-54C7489098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3400" y="53975"/>
              <a:ext cx="609600" cy="592138"/>
              <a:chOff x="4992" y="816"/>
              <a:chExt cx="576" cy="576"/>
            </a:xfrm>
          </p:grpSpPr>
          <p:sp>
            <p:nvSpPr>
              <p:cNvPr id="18" name="Oval 22">
                <a:extLst>
                  <a:ext uri="{FF2B5EF4-FFF2-40B4-BE49-F238E27FC236}">
                    <a16:creationId xmlns:a16="http://schemas.microsoft.com/office/drawing/2014/main" id="{CFFFF97B-1643-4A6F-A3CB-590C897BCF0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accent1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9" name="Oval 23">
                <a:extLst>
                  <a:ext uri="{FF2B5EF4-FFF2-40B4-BE49-F238E27FC236}">
                    <a16:creationId xmlns:a16="http://schemas.microsoft.com/office/drawing/2014/main" id="{7EC7F87D-6CF4-40FF-AD30-7E238B9854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3EFCC6FE-0312-4A15-96EF-EACA12058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50" y="789654"/>
              <a:ext cx="720725" cy="762000"/>
              <a:chOff x="4992" y="816"/>
              <a:chExt cx="576" cy="576"/>
            </a:xfrm>
          </p:grpSpPr>
          <p:sp>
            <p:nvSpPr>
              <p:cNvPr id="16" name="Oval 25">
                <a:extLst>
                  <a:ext uri="{FF2B5EF4-FFF2-40B4-BE49-F238E27FC236}">
                    <a16:creationId xmlns:a16="http://schemas.microsoft.com/office/drawing/2014/main" id="{1C11C24E-8B83-4B8E-9F27-124ACBA50E0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816"/>
                <a:ext cx="576" cy="576"/>
              </a:xfrm>
              <a:prstGeom prst="ellipse">
                <a:avLst/>
              </a:prstGeom>
              <a:solidFill>
                <a:schemeClr val="tx2">
                  <a:alpha val="53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7" name="Oval 26">
                <a:extLst>
                  <a:ext uri="{FF2B5EF4-FFF2-40B4-BE49-F238E27FC236}">
                    <a16:creationId xmlns:a16="http://schemas.microsoft.com/office/drawing/2014/main" id="{962765D4-2E4A-420C-BC55-F79C9EB34EA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992" y="912"/>
                <a:ext cx="480" cy="38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34902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F95FB49-6E3A-4AB4-81D7-D1315B488A3B}"/>
              </a:ext>
            </a:extLst>
          </p:cNvPr>
          <p:cNvSpPr txBox="1"/>
          <p:nvPr/>
        </p:nvSpPr>
        <p:spPr>
          <a:xfrm>
            <a:off x="238356" y="502406"/>
            <a:ext cx="8820472" cy="83099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Outline Module 01</a:t>
            </a:r>
            <a:endParaRPr kumimoji="0" lang="en-US" sz="60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9CA2-34B9-46F2-B2C7-2AB422AE1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70869"/>
            <a:ext cx="9161463" cy="528713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id-ID" sz="3200" b="1" noProof="1"/>
              <a:t>Pendahuluan</a:t>
            </a:r>
            <a:r>
              <a:rPr lang="id-ID" sz="3200" noProof="1"/>
              <a:t> </a:t>
            </a:r>
            <a:r>
              <a:rPr lang="en-US" sz="3200" noProof="1"/>
              <a:t>Industri 4.0, </a:t>
            </a:r>
            <a:r>
              <a:rPr lang="id-ID" sz="3200" noProof="1"/>
              <a:t>Data Science </a:t>
            </a:r>
            <a:r>
              <a:rPr lang="en-US" sz="3200" noProof="1"/>
              <a:t>&amp;</a:t>
            </a:r>
            <a:r>
              <a:rPr lang="id-ID" sz="3200" noProof="1"/>
              <a:t> Big Data</a:t>
            </a:r>
            <a:endParaRPr lang="en-US" sz="3200" noProof="1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3200" b="1" noProof="1"/>
              <a:t>Teknologi</a:t>
            </a:r>
            <a:r>
              <a:rPr lang="en-US" sz="3200" noProof="1"/>
              <a:t>: Database, Komputasi, &amp; Pemrograman</a:t>
            </a:r>
            <a:endParaRPr lang="id-ID" sz="3200" noProof="1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id-ID" sz="3200" noProof="1"/>
              <a:t>Contoh</a:t>
            </a:r>
            <a:r>
              <a:rPr lang="en-US" sz="3200" noProof="1"/>
              <a:t> </a:t>
            </a:r>
            <a:r>
              <a:rPr lang="en-US" sz="3200" b="1" noProof="1"/>
              <a:t>kasus</a:t>
            </a:r>
            <a:r>
              <a:rPr lang="id-ID" sz="3200" noProof="1"/>
              <a:t> Data Science dan Big Data</a:t>
            </a:r>
            <a:endParaRPr lang="en-US" sz="3200" noProof="1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id-ID" sz="3200" b="1" noProof="1"/>
              <a:t>Peluang</a:t>
            </a:r>
            <a:r>
              <a:rPr lang="id-ID" sz="3200" noProof="1"/>
              <a:t> dan </a:t>
            </a:r>
            <a:r>
              <a:rPr lang="id-ID" sz="3200" b="1" noProof="1"/>
              <a:t>Tantangan</a:t>
            </a:r>
            <a:r>
              <a:rPr lang="id-ID" sz="3200" noProof="1"/>
              <a:t> </a:t>
            </a:r>
            <a:endParaRPr lang="en-US" sz="3200" noProof="1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3200" b="1" noProof="1"/>
              <a:t>Masa Depan</a:t>
            </a:r>
            <a:r>
              <a:rPr lang="en-US" sz="3200" noProof="1"/>
              <a:t> Data Science dan Big Data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3200" b="1" noProof="1"/>
              <a:t>Pendidikan/Kurikulum</a:t>
            </a:r>
            <a:r>
              <a:rPr lang="en-US" sz="3200" noProof="1"/>
              <a:t> Data </a:t>
            </a:r>
            <a:r>
              <a:rPr lang="en-US" sz="2800" noProof="1"/>
              <a:t>Analyst/Science/Engineer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3200" b="1" noProof="1"/>
              <a:t>Diskusi</a:t>
            </a:r>
          </a:p>
        </p:txBody>
      </p:sp>
    </p:spTree>
    <p:extLst>
      <p:ext uri="{BB962C8B-B14F-4D97-AF65-F5344CB8AC3E}">
        <p14:creationId xmlns:p14="http://schemas.microsoft.com/office/powerpoint/2010/main" val="5453818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9" y="44450"/>
            <a:ext cx="6760029" cy="586171"/>
          </a:xfr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Distributed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23514" y="6421461"/>
            <a:ext cx="53954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6B7632-FD52-4BE2-A8C8-D079E7090294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94952"/>
            <a:ext cx="2857500" cy="2704471"/>
          </a:xfrm>
        </p:spPr>
      </p:pic>
      <p:sp>
        <p:nvSpPr>
          <p:cNvPr id="8" name="TextBox 7"/>
          <p:cNvSpPr txBox="1"/>
          <p:nvPr/>
        </p:nvSpPr>
        <p:spPr>
          <a:xfrm>
            <a:off x="2948150" y="1348293"/>
            <a:ext cx="6195849" cy="40010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36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Collaborative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all" spc="0" normalizeH="0" baseline="0" noProof="0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   Locally optimized distributed DS/ML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Main Challenge</a:t>
            </a:r>
            <a:r>
              <a:rPr kumimoji="0" lang="en-US" sz="1800" b="1" i="0" u="none" strike="noStrike" kern="1200" cap="all" spc="0" normalizeH="0" baseline="0" noProof="0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: Communication Cost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en-US" sz="36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Global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all" spc="0" normalizeH="0" baseline="0" noProof="0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   Globally optimized distributed DS/ML.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all" spc="0" normalizeH="0" baseline="0" noProof="0" dirty="0">
              <a:ln w="9000" cmpd="sng">
                <a:solidFill>
                  <a:srgbClr val="000000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000000">
                      <a:shade val="20000"/>
                      <a:satMod val="245000"/>
                    </a:srgbClr>
                  </a:gs>
                  <a:gs pos="43000">
                    <a:srgbClr val="000000">
                      <a:satMod val="255000"/>
                    </a:srgbClr>
                  </a:gs>
                  <a:gs pos="48000">
                    <a:srgbClr val="000000">
                      <a:shade val="85000"/>
                      <a:satMod val="255000"/>
                    </a:srgbClr>
                  </a:gs>
                  <a:gs pos="100000">
                    <a:srgbClr val="000000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Main Challenge</a:t>
            </a:r>
            <a:r>
              <a:rPr kumimoji="0" lang="en-US" sz="1800" b="1" i="0" u="none" strike="noStrike" kern="1200" cap="all" spc="0" normalizeH="0" baseline="0" noProof="0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: Quality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53" y="1024594"/>
            <a:ext cx="2717797" cy="186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18069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501" y="962220"/>
            <a:ext cx="8682493" cy="2706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D2CBB7-3647-4D94-917D-82131403F3F6}"/>
              </a:ext>
            </a:extLst>
          </p:cNvPr>
          <p:cNvSpPr txBox="1"/>
          <p:nvPr/>
        </p:nvSpPr>
        <p:spPr>
          <a:xfrm>
            <a:off x="35496" y="-27384"/>
            <a:ext cx="9108504" cy="954107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“</a:t>
            </a:r>
            <a:r>
              <a:rPr kumimoji="0" lang="en-AU" sz="2800" b="0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Ilustrasi</a:t>
            </a:r>
            <a:r>
              <a:rPr kumimoji="0" lang="en-AU" sz="2800" b="0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” </a:t>
            </a:r>
            <a:r>
              <a:rPr kumimoji="0" lang="en-AU" sz="2800" b="0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Optimasi</a:t>
            </a:r>
            <a:r>
              <a:rPr kumimoji="0" lang="en-AU" sz="2800" b="0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(semi-supervised) k-Means  on Distributed Data &amp; Computing</a:t>
            </a:r>
            <a:endParaRPr kumimoji="0" lang="en-US" sz="2000" b="0" i="0" u="none" strike="noStrike" kern="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306C54D2-95C0-475F-A938-C539DAA3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3669038"/>
            <a:ext cx="4403013" cy="31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12880B-0C49-4516-B678-6829D460A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075" y="3809344"/>
            <a:ext cx="3672408" cy="29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66647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740982"/>
            <a:ext cx="9143999" cy="5612524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457200" indent="-457200">
              <a:buFont typeface="+mj-lt"/>
              <a:buAutoNum type="arabicPeriod"/>
            </a:pPr>
            <a:r>
              <a:rPr lang="en-AU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Model Communication</a:t>
            </a:r>
          </a:p>
          <a:p>
            <a:pPr marL="457200" indent="-457200">
              <a:buFont typeface="+mj-lt"/>
              <a:buAutoNum type="arabicPeriod"/>
            </a:pPr>
            <a:endParaRPr lang="en-AU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endParaRPr lang="en-AU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endParaRPr lang="en-AU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en-AU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Representative Communication</a:t>
            </a:r>
          </a:p>
          <a:p>
            <a:pPr marL="457200" indent="-457200">
              <a:buFont typeface="+mj-lt"/>
              <a:buAutoNum type="arabicPeriod"/>
            </a:pPr>
            <a:endParaRPr lang="en-AU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endParaRPr lang="en-AU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en-AU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Data Communication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4138" y="1236522"/>
            <a:ext cx="87498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cluster Centroids (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Datta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et al., 2006)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cluster 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Dendogram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(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Debzani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et al. 2006,Samatova et al., 2002).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Probabilistic Word Distributions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Papapetrou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et al. 2012)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Cluster Summarization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Hammouda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, 2014)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3409952"/>
            <a:ext cx="86237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Kdec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distributed algorithm (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Klusch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et al., 2003) 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Dbdc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algorithm (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Januzaj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et al., 2004)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0262" y="4840057"/>
            <a:ext cx="72521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K. M. 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Hammouda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 &amp; </a:t>
            </a:r>
            <a:r>
              <a:rPr kumimoji="0" lang="en-A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Kamel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, 2006;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Li &amp; Morris, 2002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D9172B-9C1C-475F-A518-5EBBD84931E7}"/>
              </a:ext>
            </a:extLst>
          </p:cNvPr>
          <p:cNvSpPr txBox="1"/>
          <p:nvPr/>
        </p:nvSpPr>
        <p:spPr>
          <a:xfrm>
            <a:off x="35496" y="-27384"/>
            <a:ext cx="9108504" cy="769441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1" i="0" u="none" strike="noStrike" kern="1200" cap="none" spc="0" normalizeH="0" baseline="0" noProof="0" dirty="0">
                <a:ln w="11430"/>
                <a:gradFill>
                  <a:gsLst>
                    <a:gs pos="0">
                      <a:srgbClr val="333399">
                        <a:tint val="70000"/>
                        <a:satMod val="245000"/>
                      </a:srgbClr>
                    </a:gs>
                    <a:gs pos="75000">
                      <a:srgbClr val="333399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333399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Communication Models </a:t>
            </a:r>
            <a:r>
              <a:rPr kumimoji="0" lang="en-AU" sz="4400" b="1" i="0" u="none" strike="noStrike" kern="1200" cap="none" spc="0" normalizeH="0" baseline="0" noProof="0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Q(</a:t>
            </a:r>
            <a:r>
              <a:rPr kumimoji="0" lang="en-AU" sz="4400" b="1" i="0" u="none" strike="noStrike" kern="1200" cap="none" spc="0" normalizeH="0" baseline="0" noProof="0" dirty="0" err="1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i,j</a:t>
            </a:r>
            <a:r>
              <a:rPr kumimoji="0" lang="en-AU" sz="4400" b="1" i="0" u="none" strike="noStrike" kern="1200" cap="none" spc="0" normalizeH="0" baseline="0" noProof="0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)</a:t>
            </a:r>
            <a:endParaRPr kumimoji="0" lang="en-US" sz="3600" b="0" i="0" u="none" strike="noStrike" kern="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9984068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6067" y="622947"/>
            <a:ext cx="5517933" cy="205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0359" y="804041"/>
            <a:ext cx="3372043" cy="50731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23514" y="6421461"/>
            <a:ext cx="53954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6B7632-FD52-4BE2-A8C8-D079E7090294}" type="slidenum">
              <a:rPr kumimoji="0" lang="en-A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578497"/>
          </a:xfr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AU" sz="280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Distributed (Document) Clustering, Some Examples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4766" y="5877180"/>
            <a:ext cx="2358338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50" normalizeH="0" baseline="0" noProof="0" dirty="0" err="1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Debzani</a:t>
            </a:r>
            <a:r>
              <a:rPr kumimoji="0" lang="en-AU" sz="18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et al. 2006</a:t>
            </a:r>
          </a:p>
        </p:txBody>
      </p:sp>
      <p:sp>
        <p:nvSpPr>
          <p:cNvPr id="8" name="Rectangle 7"/>
          <p:cNvSpPr/>
          <p:nvPr/>
        </p:nvSpPr>
        <p:spPr>
          <a:xfrm>
            <a:off x="4539712" y="2576921"/>
            <a:ext cx="2736647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50" normalizeH="0" baseline="0" noProof="0" dirty="0" err="1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Hammouda</a:t>
            </a:r>
            <a:r>
              <a:rPr kumimoji="0" lang="en-AU" sz="18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et al. 2014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6883" y="2946252"/>
            <a:ext cx="5707117" cy="3115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539712" y="5901563"/>
            <a:ext cx="2736647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50" normalizeH="0" baseline="0" noProof="0" dirty="0" err="1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Papapetrou</a:t>
            </a:r>
            <a:r>
              <a:rPr kumimoji="0" lang="en-AU" sz="1800" b="1" i="0" u="none" strike="noStrike" kern="1200" cap="none" spc="50" normalizeH="0" baseline="0" noProof="0" dirty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et al. 2012</a:t>
            </a:r>
          </a:p>
        </p:txBody>
      </p:sp>
    </p:spTree>
    <p:extLst>
      <p:ext uri="{BB962C8B-B14F-4D97-AF65-F5344CB8AC3E}">
        <p14:creationId xmlns:p14="http://schemas.microsoft.com/office/powerpoint/2010/main" val="3596277985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7CA1DC-1A8C-4038-B58D-8AD16729CA8B}"/>
              </a:ext>
            </a:extLst>
          </p:cNvPr>
          <p:cNvSpPr/>
          <p:nvPr/>
        </p:nvSpPr>
        <p:spPr bwMode="auto">
          <a:xfrm>
            <a:off x="-108520" y="6309320"/>
            <a:ext cx="1008112" cy="5486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9A4A3-2520-4C53-BD81-69BB296AF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450"/>
            <a:ext cx="8892480" cy="936625"/>
          </a:xfrm>
        </p:spPr>
        <p:txBody>
          <a:bodyPr/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Sebagian</a:t>
            </a:r>
            <a:r>
              <a:rPr lang="en-US" dirty="0"/>
              <a:t> Data Private?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834B-94C1-4963-A746-77B8DFE15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1075"/>
            <a:ext cx="9144000" cy="5876925"/>
          </a:xfrm>
        </p:spPr>
        <p:txBody>
          <a:bodyPr/>
          <a:lstStyle/>
          <a:p>
            <a:r>
              <a:rPr lang="en-US" sz="3200" noProof="1"/>
              <a:t>I</a:t>
            </a:r>
            <a:r>
              <a:rPr lang="id-ID" sz="3200" noProof="1"/>
              <a:t>ndustry</a:t>
            </a:r>
            <a:r>
              <a:rPr lang="en-AU" sz="3200" dirty="0"/>
              <a:t> </a:t>
            </a:r>
            <a:r>
              <a:rPr lang="en-AU" sz="3200" dirty="0" err="1"/>
              <a:t>besar</a:t>
            </a:r>
            <a:r>
              <a:rPr lang="en-AU" sz="3200" dirty="0"/>
              <a:t> (corporates) </a:t>
            </a:r>
            <a:r>
              <a:rPr lang="en-AU" sz="3200" dirty="0" err="1"/>
              <a:t>memiliki</a:t>
            </a:r>
            <a:r>
              <a:rPr lang="en-AU" sz="3200" dirty="0"/>
              <a:t> Data yang </a:t>
            </a:r>
            <a:r>
              <a:rPr lang="en-AU" sz="3200" dirty="0" err="1"/>
              <a:t>terhubung</a:t>
            </a:r>
            <a:r>
              <a:rPr lang="en-AU" sz="3200" dirty="0"/>
              <a:t> </a:t>
            </a:r>
            <a:r>
              <a:rPr lang="en-AU" sz="3200" dirty="0" err="1"/>
              <a:t>lewat</a:t>
            </a:r>
            <a:r>
              <a:rPr lang="en-AU" sz="3200" dirty="0"/>
              <a:t> WAN &amp; </a:t>
            </a:r>
            <a:r>
              <a:rPr lang="en-AU" sz="3200" dirty="0" err="1"/>
              <a:t>akses</a:t>
            </a:r>
            <a:r>
              <a:rPr lang="en-AU" sz="3200" dirty="0"/>
              <a:t> </a:t>
            </a:r>
            <a:r>
              <a:rPr lang="en-AU" sz="3200" dirty="0" err="1"/>
              <a:t>antar</a:t>
            </a:r>
            <a:r>
              <a:rPr lang="en-AU" sz="3200" dirty="0"/>
              <a:t> database </a:t>
            </a:r>
            <a:r>
              <a:rPr lang="en-AU" sz="3200" dirty="0" err="1"/>
              <a:t>lebih</a:t>
            </a:r>
            <a:r>
              <a:rPr lang="en-AU" sz="3200" dirty="0"/>
              <a:t> </a:t>
            </a:r>
            <a:r>
              <a:rPr lang="en-AU" sz="3200" dirty="0" err="1"/>
              <a:t>terbatas</a:t>
            </a:r>
            <a:r>
              <a:rPr lang="en-AU" sz="3200" dirty="0"/>
              <a:t> (confidentiality/security issues) dan </a:t>
            </a:r>
            <a:r>
              <a:rPr lang="en-AU" sz="3200" dirty="0" err="1"/>
              <a:t>jumlah</a:t>
            </a:r>
            <a:r>
              <a:rPr lang="en-AU" sz="3200" dirty="0"/>
              <a:t> total </a:t>
            </a:r>
            <a:r>
              <a:rPr lang="en-AU" sz="3200" dirty="0" err="1"/>
              <a:t>ukuran</a:t>
            </a:r>
            <a:r>
              <a:rPr lang="en-AU" sz="3200" dirty="0"/>
              <a:t> data </a:t>
            </a:r>
            <a:r>
              <a:rPr lang="en-AU" sz="3200" dirty="0" err="1"/>
              <a:t>lebih</a:t>
            </a:r>
            <a:r>
              <a:rPr lang="en-AU" sz="3200" dirty="0"/>
              <a:t> </a:t>
            </a:r>
            <a:r>
              <a:rPr lang="en-AU" sz="3200" dirty="0" err="1"/>
              <a:t>besar</a:t>
            </a:r>
            <a:r>
              <a:rPr lang="en-AU" sz="3200" dirty="0"/>
              <a:t>. </a:t>
            </a:r>
          </a:p>
          <a:p>
            <a:endParaRPr lang="en-AU" sz="3200" dirty="0"/>
          </a:p>
          <a:p>
            <a:endParaRPr lang="en-AU" sz="3200" dirty="0"/>
          </a:p>
          <a:p>
            <a:r>
              <a:rPr lang="en-US" sz="3200" dirty="0" err="1"/>
              <a:t>Regresi</a:t>
            </a:r>
            <a:r>
              <a:rPr lang="en-US" sz="3200" dirty="0"/>
              <a:t> </a:t>
            </a:r>
            <a:r>
              <a:rPr lang="en-US" sz="3200" dirty="0" err="1"/>
              <a:t>Logistik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system </a:t>
            </a:r>
            <a:r>
              <a:rPr lang="en-US" sz="3200" dirty="0" err="1"/>
              <a:t>dimana</a:t>
            </a:r>
            <a:r>
              <a:rPr lang="en-US" sz="3200" dirty="0"/>
              <a:t> data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komputasi</a:t>
            </a:r>
            <a:r>
              <a:rPr lang="en-US" sz="3200" dirty="0"/>
              <a:t> </a:t>
            </a:r>
            <a:r>
              <a:rPr lang="en-US" sz="3200" dirty="0" err="1"/>
              <a:t>terdistribusi</a:t>
            </a:r>
            <a:br>
              <a:rPr lang="en-US" sz="3200" dirty="0"/>
            </a:br>
            <a:r>
              <a:rPr lang="en-US" sz="2800" dirty="0">
                <a:solidFill>
                  <a:srgbClr val="060BC6"/>
                </a:solidFill>
              </a:rPr>
              <a:t>“</a:t>
            </a:r>
            <a:r>
              <a:rPr lang="en-AU" sz="2800" dirty="0">
                <a:solidFill>
                  <a:srgbClr val="060BC6"/>
                </a:solidFill>
              </a:rPr>
              <a:t>Distributed learning algorithms for Big Data”, Pedro </a:t>
            </a:r>
            <a:r>
              <a:rPr lang="en-AU" sz="2800" dirty="0" err="1">
                <a:solidFill>
                  <a:srgbClr val="060BC6"/>
                </a:solidFill>
              </a:rPr>
              <a:t>Guerreiro</a:t>
            </a:r>
            <a:r>
              <a:rPr lang="en-AU" sz="2800" dirty="0">
                <a:solidFill>
                  <a:srgbClr val="060BC6"/>
                </a:solidFill>
              </a:rPr>
              <a:t> and Joao Xavier, ECMI SIG, 2017</a:t>
            </a:r>
            <a:endParaRPr lang="id-ID" sz="2800" dirty="0">
              <a:solidFill>
                <a:srgbClr val="060B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2418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0D3B52-4067-4960-938B-27973E8FE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36712"/>
            <a:ext cx="3966451" cy="32595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D2E8E-D90C-41E4-8DCF-FE99313B4830}"/>
              </a:ext>
            </a:extLst>
          </p:cNvPr>
          <p:cNvSpPr txBox="1"/>
          <p:nvPr/>
        </p:nvSpPr>
        <p:spPr>
          <a:xfrm>
            <a:off x="-83852" y="-27384"/>
            <a:ext cx="9108504" cy="707886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Permasalahan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&amp; </a:t>
            </a: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Tujuan</a:t>
            </a:r>
            <a:r>
              <a:rPr kumimoji="0" lang="en-AU" sz="40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: RL </a:t>
            </a:r>
            <a:r>
              <a:rPr kumimoji="0" lang="en-AU" sz="40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klasik</a:t>
            </a:r>
            <a:endParaRPr kumimoji="0" lang="en-US" sz="32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FE6269-4524-4AFE-8B72-E6677294D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2706"/>
            <a:ext cx="4788024" cy="2099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E0D52-9B10-4779-9D45-1BD791E72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5" y="4655583"/>
            <a:ext cx="4210550" cy="1871399"/>
          </a:xfrm>
          <a:prstGeom prst="rect">
            <a:avLst/>
          </a:prstGeom>
        </p:spPr>
      </p:pic>
      <p:pic>
        <p:nvPicPr>
          <p:cNvPr id="10" name="Picture 2" descr="Image result for &quot;Logistic Regression&quot;">
            <a:extLst>
              <a:ext uri="{FF2B5EF4-FFF2-40B4-BE49-F238E27FC236}">
                <a16:creationId xmlns:a16="http://schemas.microsoft.com/office/drawing/2014/main" id="{DC1F72A4-3759-4588-B6F5-CF0E89DF5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018" y="800506"/>
            <a:ext cx="3476270" cy="186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45C74E7-8786-40E6-A2D5-08C650E9306C}"/>
              </a:ext>
            </a:extLst>
          </p:cNvPr>
          <p:cNvGrpSpPr/>
          <p:nvPr/>
        </p:nvGrpSpPr>
        <p:grpSpPr>
          <a:xfrm>
            <a:off x="3992333" y="2160913"/>
            <a:ext cx="4799331" cy="2329950"/>
            <a:chOff x="6870155" y="804902"/>
            <a:chExt cx="4799331" cy="23299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BE1A6A-493A-4F6A-BF55-73D6DAD80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5069" y="804902"/>
              <a:ext cx="2746898" cy="10451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FDB9A7-5547-440F-ABC8-BF2FF2A39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88203" y="1668908"/>
              <a:ext cx="2663764" cy="6096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BEA5D4-5C89-4CEC-B2AE-77F8FDE48D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57143" y="2278509"/>
              <a:ext cx="4412343" cy="856343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4C5D8A-DB8E-4284-8DA1-CE2101342716}"/>
                </a:ext>
              </a:extLst>
            </p:cNvPr>
            <p:cNvGrpSpPr/>
            <p:nvPr/>
          </p:nvGrpSpPr>
          <p:grpSpPr>
            <a:xfrm>
              <a:off x="6870155" y="1350996"/>
              <a:ext cx="1120745" cy="927513"/>
              <a:chOff x="6767458" y="1480457"/>
              <a:chExt cx="1120745" cy="927513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5E4A2AA-7226-4661-8223-A23D9D4DAE27}"/>
                  </a:ext>
                </a:extLst>
              </p:cNvPr>
              <p:cNvCxnSpPr/>
              <p:nvPr/>
            </p:nvCxnSpPr>
            <p:spPr>
              <a:xfrm flipV="1">
                <a:off x="7257143" y="1480457"/>
                <a:ext cx="631060" cy="49325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CF2674-307C-4628-A5FD-69538650D32F}"/>
                  </a:ext>
                </a:extLst>
              </p:cNvPr>
              <p:cNvSpPr txBox="1"/>
              <p:nvPr/>
            </p:nvSpPr>
            <p:spPr>
              <a:xfrm>
                <a:off x="6767458" y="1946305"/>
                <a:ext cx="8467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Arial" charset="0"/>
                    <a:ea typeface="굴림" pitchFamily="50" charset="-127"/>
                    <a:cs typeface="+mn-cs"/>
                  </a:rPr>
                  <a:t>Odds</a:t>
                </a: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AB0395E-679E-458F-ACF9-BF8264B8756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62691"/>
            <a:ext cx="3992333" cy="57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07577"/>
      </p:ext>
    </p:extLst>
  </p:cSld>
  <p:clrMapOvr>
    <a:masterClrMapping/>
  </p:clrMapOvr>
  <p:transition spd="slow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A96E2-CCCC-4778-8228-0EC8AC54CA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3" y="1052736"/>
            <a:ext cx="3673122" cy="3048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D2E8E-D90C-41E4-8DCF-FE99313B4830}"/>
              </a:ext>
            </a:extLst>
          </p:cNvPr>
          <p:cNvSpPr txBox="1"/>
          <p:nvPr/>
        </p:nvSpPr>
        <p:spPr>
          <a:xfrm>
            <a:off x="-83852" y="-27384"/>
            <a:ext cx="9108504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1: Sequential Processing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Menggunakan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random walk – Undirected Graph</a:t>
            </a:r>
            <a:endParaRPr kumimoji="0" lang="en-US" sz="28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379FD-5C39-4B39-9220-58C6EA1F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5" y="3488254"/>
            <a:ext cx="852490" cy="948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59B35E-C02B-40D6-92E5-0C643521F2F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4527" y="3140968"/>
            <a:ext cx="726632" cy="948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D180A-86D2-4D88-ACFA-B1824DD2B4A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6309" y="1746724"/>
            <a:ext cx="571305" cy="962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F5205C-CCD5-4540-8D2C-D8ECC6354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38" y="6093387"/>
            <a:ext cx="9010650" cy="6762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92D83A-C08C-4D31-871C-E3E1C89386A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6230" y="1268760"/>
            <a:ext cx="4320480" cy="23437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EA53B8-8DD9-4694-A862-58257FFCFEE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7508" y="4131718"/>
            <a:ext cx="4320480" cy="79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46395"/>
      </p:ext>
    </p:extLst>
  </p:cSld>
  <p:clrMapOvr>
    <a:masterClrMapping/>
  </p:clrMapOvr>
  <p:transition spd="slow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25D2E8E-D90C-41E4-8DCF-FE99313B4830}"/>
              </a:ext>
            </a:extLst>
          </p:cNvPr>
          <p:cNvSpPr txBox="1"/>
          <p:nvPr/>
        </p:nvSpPr>
        <p:spPr>
          <a:xfrm>
            <a:off x="-83852" y="-27384"/>
            <a:ext cx="9108504" cy="64633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2: Directed Graph?</a:t>
            </a:r>
            <a:endParaRPr kumimoji="0" lang="en-US" sz="28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2858EB-3307-4EB3-AF56-0B7C91DC9FC0}"/>
              </a:ext>
            </a:extLst>
          </p:cNvPr>
          <p:cNvGrpSpPr/>
          <p:nvPr/>
        </p:nvGrpSpPr>
        <p:grpSpPr>
          <a:xfrm>
            <a:off x="18593" y="548680"/>
            <a:ext cx="3673122" cy="3384376"/>
            <a:chOff x="18593" y="1052736"/>
            <a:chExt cx="3673122" cy="338437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85A96E2-CCCC-4778-8228-0EC8AC54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93" y="1052736"/>
              <a:ext cx="3673122" cy="304814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C379FD-5C39-4B39-9220-58C6EA1FA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7665" y="3488254"/>
              <a:ext cx="852490" cy="94885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E59B35E-C02B-40D6-92E5-0C643521F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4527" y="3140968"/>
              <a:ext cx="726632" cy="94885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ED180A-86D2-4D88-ACFA-B1824DD2B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6309" y="1746724"/>
              <a:ext cx="571305" cy="96219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429E155-4B05-4A83-AB91-958754CBCAB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6" y="2060848"/>
            <a:ext cx="4711253" cy="2549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D207DD-51C5-490D-B6AA-C83FFA7477E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920" y="727533"/>
            <a:ext cx="4711254" cy="12247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5D9C5E-B3AC-4707-9F39-F4E65C939A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1880" y="5108129"/>
            <a:ext cx="4711253" cy="869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02CCC-DAFA-4850-8BF7-DB8F51C852B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13" y="3941994"/>
            <a:ext cx="3305566" cy="272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33019"/>
      </p:ext>
    </p:extLst>
  </p:cSld>
  <p:clrMapOvr>
    <a:masterClrMapping/>
  </p:clrMapOvr>
  <p:transition spd="slow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D41EC1C-360E-4334-B104-E63D261A48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3453236"/>
            <a:ext cx="3390752" cy="2700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D2E8E-D90C-41E4-8DCF-FE99313B4830}"/>
              </a:ext>
            </a:extLst>
          </p:cNvPr>
          <p:cNvSpPr txBox="1"/>
          <p:nvPr/>
        </p:nvSpPr>
        <p:spPr>
          <a:xfrm>
            <a:off x="-83852" y="-27384"/>
            <a:ext cx="9108504" cy="64633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3: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Semua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Nodes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Secara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Simultan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?</a:t>
            </a:r>
            <a:endParaRPr kumimoji="0" lang="en-US" sz="28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5788B-D64F-45B7-A504-7CEA8AE95C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728750"/>
            <a:ext cx="3805415" cy="2700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22E28A-3D82-4CA3-A40B-ECBC48A373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6" y="836712"/>
            <a:ext cx="4932040" cy="3277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65E267-E66E-43F4-BDB1-7CFFAD28055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6384" y="4437112"/>
            <a:ext cx="5652120" cy="20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87713"/>
      </p:ext>
    </p:extLst>
  </p:cSld>
  <p:clrMapOvr>
    <a:masterClrMapping/>
  </p:clrMapOvr>
  <p:transition spd="slow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E43AEDD3-DCF2-4E79-A06A-21A8487DD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26" y="980728"/>
            <a:ext cx="4371790" cy="27537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D2E8E-D90C-41E4-8DCF-FE99313B4830}"/>
              </a:ext>
            </a:extLst>
          </p:cNvPr>
          <p:cNvSpPr txBox="1"/>
          <p:nvPr/>
        </p:nvSpPr>
        <p:spPr>
          <a:xfrm>
            <a:off x="-83852" y="-147593"/>
            <a:ext cx="9108504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Contoh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Pengaruh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Teknologi</a:t>
            </a:r>
            <a:endParaRPr kumimoji="0" lang="en-AU" sz="36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Terhadap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  <a:r>
              <a:rPr kumimoji="0" lang="en-AU" sz="36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Pemodelan</a:t>
            </a:r>
            <a:r>
              <a:rPr kumimoji="0" lang="en-AU" sz="36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DS/ML/AI</a:t>
            </a:r>
            <a:endParaRPr kumimoji="0" lang="en-US" sz="28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5" name="Picture 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34122AED-C580-43B0-9CAD-0EADEF8BA7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66568"/>
            <a:ext cx="2483768" cy="2091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0D3392-2D72-41A8-98D7-E5F6B0A4948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768" y="4742552"/>
            <a:ext cx="3979618" cy="21154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C2F3ED-535E-4A77-8AF7-B19CBECDD1B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4416" y="1052736"/>
            <a:ext cx="2269228" cy="170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8A97B8-913F-418C-9095-C03F600BB27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3386" y="2904058"/>
            <a:ext cx="2645118" cy="1801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325E5-FE6E-45DA-99C8-6668DB884D8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8895" y="1153452"/>
            <a:ext cx="1754100" cy="17093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E4C870-E5B9-45CF-BF71-23B82E0F5612}"/>
              </a:ext>
            </a:extLst>
          </p:cNvPr>
          <p:cNvGrpSpPr/>
          <p:nvPr/>
        </p:nvGrpSpPr>
        <p:grpSpPr>
          <a:xfrm>
            <a:off x="4211960" y="3017520"/>
            <a:ext cx="2160240" cy="1670432"/>
            <a:chOff x="457200" y="1099224"/>
            <a:chExt cx="4013200" cy="2853065"/>
          </a:xfrm>
        </p:grpSpPr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7A0FBBF6-54DD-442A-AC18-CD00958EF4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1099224"/>
            <a:ext cx="3253563" cy="4503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134" name="Image" r:id="rId9" imgW="5688720" imgH="786960" progId="Photoshop.Image.16">
                    <p:embed/>
                  </p:oleObj>
                </mc:Choice>
                <mc:Fallback>
                  <p:oleObj name="Image" r:id="rId9" imgW="5688720" imgH="786960" progId="Photoshop.Image.16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7A0FBBF6-54DD-442A-AC18-CD00958EF44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57200" y="1099224"/>
                          <a:ext cx="3253563" cy="4503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F9D2F699-B644-4238-88FB-56CAA64D2D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1624334"/>
            <a:ext cx="2933700" cy="55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135" name="Image" r:id="rId11" imgW="2933280" imgH="558720" progId="Photoshop.Image.16">
                    <p:embed/>
                  </p:oleObj>
                </mc:Choice>
                <mc:Fallback>
                  <p:oleObj name="Image" r:id="rId11" imgW="2933280" imgH="558720" progId="Photoshop.Image.16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:a16="http://schemas.microsoft.com/office/drawing/2014/main" id="{F9D2F699-B644-4238-88FB-56CAA64D2D7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57200" y="1624334"/>
                          <a:ext cx="2933700" cy="558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1E7379CB-DD0D-4528-837F-C3EF44D0C4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257848"/>
            <a:ext cx="4013200" cy="5461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136" name="Image" r:id="rId13" imgW="4012560" imgH="545760" progId="Photoshop.Image.16">
                    <p:embed/>
                  </p:oleObj>
                </mc:Choice>
                <mc:Fallback>
                  <p:oleObj name="Image" r:id="rId13" imgW="4012560" imgH="545760" progId="Photoshop.Image.16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1E7379CB-DD0D-4528-837F-C3EF44D0C4A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57200" y="2257848"/>
                          <a:ext cx="4013200" cy="5461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B4029B51-B148-4566-8070-498FAEC58D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910889"/>
            <a:ext cx="3911601" cy="1041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137" name="Image" r:id="rId15" imgW="3911040" imgH="1041120" progId="Photoshop.Image.16">
                    <p:embed/>
                  </p:oleObj>
                </mc:Choice>
                <mc:Fallback>
                  <p:oleObj name="Image" r:id="rId15" imgW="3911040" imgH="1041120" progId="Photoshop.Image.16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B4029B51-B148-4566-8070-498FAEC58D9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57200" y="2910889"/>
                          <a:ext cx="3911601" cy="1041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AE8EACB-7644-40FB-A73C-49A7DC61E9F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11" y="3789040"/>
            <a:ext cx="3503911" cy="960676"/>
          </a:xfrm>
          <a:prstGeom prst="rect">
            <a:avLst/>
          </a:prstGeom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5C6B3DA7-76E1-44BB-BDB0-9A55318B1CE8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308" y="4961790"/>
            <a:ext cx="2618196" cy="157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04238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EE983B-3A68-40D1-8E98-C6897B4C4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02" y="1196752"/>
            <a:ext cx="9047802" cy="4896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6D85E-6FB6-4231-AE21-92093244A7BD}"/>
              </a:ext>
            </a:extLst>
          </p:cNvPr>
          <p:cNvSpPr txBox="1"/>
          <p:nvPr/>
        </p:nvSpPr>
        <p:spPr>
          <a:xfrm>
            <a:off x="0" y="-171400"/>
            <a:ext cx="9252520" cy="1015663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Industri 4.0?</a:t>
            </a:r>
            <a:endParaRPr kumimoji="0" lang="id-ID" sz="7200" b="1" i="0" u="none" strike="noStrike" kern="1200" cap="none" spc="0" normalizeH="0" baseline="0" noProof="1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B8B4FD-75B3-48D1-9AB4-9ED9C6FBEEDB}"/>
              </a:ext>
            </a:extLst>
          </p:cNvPr>
          <p:cNvSpPr/>
          <p:nvPr/>
        </p:nvSpPr>
        <p:spPr>
          <a:xfrm>
            <a:off x="-36502" y="847587"/>
            <a:ext cx="21948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Mechanical Loom</a:t>
            </a:r>
            <a:br>
              <a:rPr kumimoji="0" lang="en-US" sz="2000" b="0" i="0" u="none" strike="noStrike" kern="1200" cap="none" spc="0" normalizeH="0" baseline="0" noProof="0" dirty="0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1784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31B7A4-F5F4-46A3-9BF0-0FD17ADF104F}"/>
              </a:ext>
            </a:extLst>
          </p:cNvPr>
          <p:cNvSpPr/>
          <p:nvPr/>
        </p:nvSpPr>
        <p:spPr>
          <a:xfrm>
            <a:off x="85195" y="6016236"/>
            <a:ext cx="2095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Slaughter House</a:t>
            </a:r>
            <a:br>
              <a:rPr kumimoji="0" lang="en-US" sz="2000" b="0" i="0" u="none" strike="noStrike" kern="1200" cap="none" spc="0" normalizeH="0" baseline="0" noProof="0" dirty="0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 err="1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Cincinati</a:t>
            </a: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-1870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C8D1AB-3373-41FE-9CDC-65124F1C15C8}"/>
              </a:ext>
            </a:extLst>
          </p:cNvPr>
          <p:cNvSpPr/>
          <p:nvPr/>
        </p:nvSpPr>
        <p:spPr>
          <a:xfrm>
            <a:off x="2256140" y="6016236"/>
            <a:ext cx="262123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Programmable Logic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Controller - 1969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72DE6-FC5E-4FEF-A24A-4C417D4BBC70}"/>
              </a:ext>
            </a:extLst>
          </p:cNvPr>
          <p:cNvSpPr/>
          <p:nvPr/>
        </p:nvSpPr>
        <p:spPr>
          <a:xfrm>
            <a:off x="4805950" y="794582"/>
            <a:ext cx="301742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Cyber Physical System </a:t>
            </a:r>
            <a:br>
              <a:rPr kumimoji="0" lang="en-US" sz="2000" b="0" i="0" u="none" strike="noStrike" kern="1200" cap="none" spc="0" normalizeH="0" baseline="0" noProof="0" dirty="0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srgbClr val="060BC6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Smart Automation - 2015</a:t>
            </a:r>
          </a:p>
        </p:txBody>
      </p:sp>
    </p:spTree>
    <p:extLst>
      <p:ext uri="{BB962C8B-B14F-4D97-AF65-F5344CB8AC3E}">
        <p14:creationId xmlns:p14="http://schemas.microsoft.com/office/powerpoint/2010/main" val="42449586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6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F6F45-D76B-48C2-A1BF-9AC832E728C0}"/>
              </a:ext>
            </a:extLst>
          </p:cNvPr>
          <p:cNvSpPr txBox="1"/>
          <p:nvPr/>
        </p:nvSpPr>
        <p:spPr>
          <a:xfrm>
            <a:off x="0" y="2132856"/>
            <a:ext cx="9144000" cy="1754326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Tantangan</a:t>
            </a:r>
            <a:r>
              <a:rPr kumimoji="0" lang="en-US" sz="54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di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Sektor</a:t>
            </a:r>
            <a:r>
              <a:rPr kumimoji="0" lang="en-US" sz="5400" b="1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Pendidikan</a:t>
            </a:r>
          </a:p>
        </p:txBody>
      </p:sp>
    </p:spTree>
    <p:extLst>
      <p:ext uri="{BB962C8B-B14F-4D97-AF65-F5344CB8AC3E}">
        <p14:creationId xmlns:p14="http://schemas.microsoft.com/office/powerpoint/2010/main" val="3473411433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55AED-0900-41D7-A57A-13DDDEEB3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376" y="2932942"/>
            <a:ext cx="9144000" cy="113347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chemeClr val="accent4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Riset Abad 21 … Sulit?</a:t>
            </a:r>
            <a:endParaRPr lang="id-ID" sz="7200" b="1" dirty="0"/>
          </a:p>
        </p:txBody>
      </p:sp>
      <p:pic>
        <p:nvPicPr>
          <p:cNvPr id="41986" name="Picture 2" descr="Image result for high technology research">
            <a:extLst>
              <a:ext uri="{FF2B5EF4-FFF2-40B4-BE49-F238E27FC236}">
                <a16:creationId xmlns:a16="http://schemas.microsoft.com/office/drawing/2014/main" id="{89DC95B8-4A91-4667-8E9D-1F47C851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Image result for high technology research">
            <a:extLst>
              <a:ext uri="{FF2B5EF4-FFF2-40B4-BE49-F238E27FC236}">
                <a16:creationId xmlns:a16="http://schemas.microsoft.com/office/drawing/2014/main" id="{A3134659-8EB5-4D6C-B590-F8C7ECE2F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250" y="-12575"/>
            <a:ext cx="260032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Image result for high technology research">
            <a:extLst>
              <a:ext uri="{FF2B5EF4-FFF2-40B4-BE49-F238E27FC236}">
                <a16:creationId xmlns:a16="http://schemas.microsoft.com/office/drawing/2014/main" id="{143122C4-5C29-48BD-9FF5-B53391A1B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2344" y="0"/>
            <a:ext cx="2471656" cy="164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Image result for high technology research">
            <a:extLst>
              <a:ext uri="{FF2B5EF4-FFF2-40B4-BE49-F238E27FC236}">
                <a16:creationId xmlns:a16="http://schemas.microsoft.com/office/drawing/2014/main" id="{A0B718C0-6B6D-43B6-A127-F1C59524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2574" y="0"/>
            <a:ext cx="1309927" cy="164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EFA88B-8FB0-4245-BF2D-47D7B7F98ECF}"/>
              </a:ext>
            </a:extLst>
          </p:cNvPr>
          <p:cNvGrpSpPr/>
          <p:nvPr/>
        </p:nvGrpSpPr>
        <p:grpSpPr>
          <a:xfrm>
            <a:off x="161873" y="5229200"/>
            <a:ext cx="8954207" cy="1426886"/>
            <a:chOff x="0" y="4743472"/>
            <a:chExt cx="8954207" cy="14268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64FA82-9378-46F3-A407-FCDE0A2FBFEF}"/>
                </a:ext>
              </a:extLst>
            </p:cNvPr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8534" y="4955061"/>
              <a:ext cx="1436118" cy="9514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B6A825-1300-4AC2-BF04-26EB8390F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743472"/>
              <a:ext cx="1466274" cy="13316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6AC7B5-44FF-475B-B7B1-53C27E297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077"/>
            <a:stretch/>
          </p:blipFill>
          <p:spPr>
            <a:xfrm>
              <a:off x="4798424" y="4955060"/>
              <a:ext cx="2209800" cy="113823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C2C9F5F-FCA7-4FB3-AC7B-23B1E9A19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6274" y="4860014"/>
              <a:ext cx="1785747" cy="1141522"/>
            </a:xfrm>
            <a:prstGeom prst="rect">
              <a:avLst/>
            </a:prstGeom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23CD7696-FED6-40D8-8DF6-06D0A6AF17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528" y="4955061"/>
              <a:ext cx="1792679" cy="12152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64365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-84382"/>
            <a:ext cx="8215338" cy="120032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all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Rodrigo Ramele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all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Mind Controlled Wheel Chair</a:t>
            </a:r>
          </a:p>
        </p:txBody>
      </p:sp>
      <p:pic>
        <p:nvPicPr>
          <p:cNvPr id="4098" name="Picture 2" descr="D:\My Pictures\JAPAN\Matsushima 3May2007\Matsushima (16)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510" y="1556792"/>
            <a:ext cx="2976330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673" y="1340768"/>
            <a:ext cx="5353815" cy="31103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5079" y="4437112"/>
            <a:ext cx="8456856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all" spc="0" normalizeH="0" baseline="0" noProof="0" dirty="0">
                <a:ln w="0"/>
                <a:gradFill flip="none">
                  <a:gsLst>
                    <a:gs pos="0">
                      <a:srgbClr val="5B9BD5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5B9BD5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5B9BD5">
                        <a:shade val="65000"/>
                        <a:satMod val="130000"/>
                      </a:srgbClr>
                    </a:gs>
                    <a:gs pos="92000">
                      <a:srgbClr val="5B9BD5">
                        <a:shade val="50000"/>
                        <a:satMod val="120000"/>
                      </a:srgbClr>
                    </a:gs>
                    <a:gs pos="100000">
                      <a:srgbClr val="5B9BD5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HOW ???...Impossible???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778" y="4870199"/>
            <a:ext cx="239077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6331" y="4922586"/>
            <a:ext cx="2533650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5179" y="4840206"/>
            <a:ext cx="2916598" cy="1892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2501453"/>
      </p:ext>
    </p:extLst>
  </p:cSld>
  <p:clrMapOvr>
    <a:masterClrMapping/>
  </p:clrMapOvr>
  <p:transition spd="slow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8800"/>
            <a:ext cx="9144000" cy="1672208"/>
          </a:xfrm>
        </p:spPr>
        <p:txBody>
          <a:bodyPr>
            <a:normAutofit/>
          </a:bodyPr>
          <a:lstStyle/>
          <a:p>
            <a:r>
              <a:rPr lang="en-US" sz="3200" dirty="0" err="1"/>
              <a:t>Seorang</a:t>
            </a:r>
            <a:r>
              <a:rPr lang="en-US" sz="3200" dirty="0"/>
              <a:t> </a:t>
            </a:r>
            <a:r>
              <a:rPr lang="en-US" sz="3200" dirty="0" err="1"/>
              <a:t>remaja</a:t>
            </a:r>
            <a:r>
              <a:rPr lang="en-US" sz="3200" dirty="0"/>
              <a:t> Aidan Dwyer (</a:t>
            </a:r>
            <a:r>
              <a:rPr lang="en-US" sz="3200" b="1" dirty="0">
                <a:solidFill>
                  <a:srgbClr val="060BC6"/>
                </a:solidFill>
              </a:rPr>
              <a:t>13 </a:t>
            </a:r>
            <a:r>
              <a:rPr lang="en-US" sz="3200" b="1" dirty="0" err="1">
                <a:solidFill>
                  <a:srgbClr val="060BC6"/>
                </a:solidFill>
              </a:rPr>
              <a:t>tahun</a:t>
            </a:r>
            <a:r>
              <a:rPr lang="en-US" sz="3200" dirty="0"/>
              <a:t>) </a:t>
            </a:r>
            <a:r>
              <a:rPr lang="en-US" sz="3200" dirty="0">
                <a:sym typeface="Wingdings" pitchFamily="2" charset="2"/>
              </a:rPr>
              <a:t> </a:t>
            </a:r>
            <a:r>
              <a:rPr lang="en-US" sz="3200" dirty="0" err="1">
                <a:sym typeface="Wingdings" pitchFamily="2" charset="2"/>
              </a:rPr>
              <a:t>meningkatkan</a:t>
            </a:r>
            <a:r>
              <a:rPr lang="en-US" sz="3200" dirty="0">
                <a:sym typeface="Wingdings" pitchFamily="2" charset="2"/>
              </a:rPr>
              <a:t> </a:t>
            </a:r>
            <a:r>
              <a:rPr lang="en-US" sz="3200" dirty="0" err="1">
                <a:sym typeface="Wingdings" pitchFamily="2" charset="2"/>
              </a:rPr>
              <a:t>efisiensi</a:t>
            </a:r>
            <a:r>
              <a:rPr lang="en-US" sz="3200" dirty="0">
                <a:sym typeface="Wingdings" pitchFamily="2" charset="2"/>
              </a:rPr>
              <a:t> Solar Cell </a:t>
            </a:r>
            <a:r>
              <a:rPr lang="en-US" sz="3200" dirty="0" err="1">
                <a:sym typeface="Wingdings" pitchFamily="2" charset="2"/>
              </a:rPr>
              <a:t>hingga</a:t>
            </a:r>
            <a:r>
              <a:rPr lang="en-US" sz="3200" dirty="0">
                <a:sym typeface="Wingdings" pitchFamily="2" charset="2"/>
              </a:rPr>
              <a:t> 50% </a:t>
            </a:r>
            <a:r>
              <a:rPr lang="en-US" sz="3200" dirty="0" err="1">
                <a:sym typeface="Wingdings" pitchFamily="2" charset="2"/>
              </a:rPr>
              <a:t>dgn</a:t>
            </a:r>
            <a:r>
              <a:rPr lang="en-US" sz="3200" dirty="0">
                <a:sym typeface="Wingdings" pitchFamily="2" charset="2"/>
              </a:rPr>
              <a:t> </a:t>
            </a:r>
            <a:r>
              <a:rPr lang="en-US" sz="3200" dirty="0" err="1">
                <a:sym typeface="Wingdings" pitchFamily="2" charset="2"/>
              </a:rPr>
              <a:t>mengikuti</a:t>
            </a:r>
            <a:r>
              <a:rPr lang="en-US" sz="3200" dirty="0">
                <a:sym typeface="Wingdings" pitchFamily="2" charset="2"/>
              </a:rPr>
              <a:t> </a:t>
            </a:r>
            <a:r>
              <a:rPr lang="en-US" sz="3200" dirty="0" err="1">
                <a:sym typeface="Wingdings" pitchFamily="2" charset="2"/>
              </a:rPr>
              <a:t>geometri</a:t>
            </a:r>
            <a:r>
              <a:rPr lang="en-US" sz="3200" dirty="0">
                <a:sym typeface="Wingdings" pitchFamily="2" charset="2"/>
              </a:rPr>
              <a:t> </a:t>
            </a:r>
            <a:r>
              <a:rPr lang="en-US" sz="3200" dirty="0" err="1">
                <a:sym typeface="Wingdings" pitchFamily="2" charset="2"/>
              </a:rPr>
              <a:t>pohon</a:t>
            </a:r>
            <a:r>
              <a:rPr lang="en-US" sz="3200" dirty="0">
                <a:sym typeface="Wingdings" pitchFamily="2" charset="2"/>
              </a:rPr>
              <a:t> [</a:t>
            </a:r>
            <a:r>
              <a:rPr lang="en-US" sz="3200" dirty="0" err="1">
                <a:sym typeface="Wingdings" pitchFamily="2" charset="2"/>
              </a:rPr>
              <a:t>Barisan</a:t>
            </a:r>
            <a:r>
              <a:rPr lang="en-US" sz="3200" dirty="0">
                <a:sym typeface="Wingdings" pitchFamily="2" charset="2"/>
              </a:rPr>
              <a:t> </a:t>
            </a:r>
            <a:r>
              <a:rPr lang="en-US" sz="3200" dirty="0" err="1">
                <a:sym typeface="Wingdings" pitchFamily="2" charset="2"/>
              </a:rPr>
              <a:t>Fibonaci</a:t>
            </a:r>
            <a:r>
              <a:rPr lang="en-US" sz="3200" dirty="0">
                <a:sym typeface="Wingdings" pitchFamily="2" charset="2"/>
              </a:rPr>
              <a:t>].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44624"/>
            <a:ext cx="8244408" cy="150810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Riset</a:t>
            </a:r>
            <a:r>
              <a:rPr kumimoji="0" lang="en-US" sz="4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&amp; </a:t>
            </a:r>
            <a:r>
              <a:rPr kumimoji="0" lang="en-US" sz="48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Teknologi</a:t>
            </a:r>
            <a:r>
              <a:rPr kumimoji="0" lang="en-US" sz="32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Sulit</a:t>
            </a:r>
            <a:r>
              <a:rPr kumimoji="0" lang="en-US" sz="44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 ??? …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314" y="3717032"/>
            <a:ext cx="4213662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3764" y="3711083"/>
            <a:ext cx="3861339" cy="2670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021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BD9843-EFD3-4025-A990-9AADC6F85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8" y="1196752"/>
            <a:ext cx="5209485" cy="4938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A25934-7AAE-4466-98B9-4D36A51DA69C}"/>
              </a:ext>
            </a:extLst>
          </p:cNvPr>
          <p:cNvSpPr txBox="1"/>
          <p:nvPr/>
        </p:nvSpPr>
        <p:spPr>
          <a:xfrm>
            <a:off x="0" y="-171400"/>
            <a:ext cx="9252520" cy="1015663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Pendidikan 4.0?</a:t>
            </a:r>
            <a:endParaRPr kumimoji="0" lang="id-ID" sz="7200" b="1" i="0" u="none" strike="noStrike" kern="1200" cap="none" spc="0" normalizeH="0" baseline="0" noProof="1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83D75-18B8-40EF-9D2D-CE387881BFEF}"/>
              </a:ext>
            </a:extLst>
          </p:cNvPr>
          <p:cNvSpPr/>
          <p:nvPr/>
        </p:nvSpPr>
        <p:spPr>
          <a:xfrm>
            <a:off x="0" y="6239053"/>
            <a:ext cx="9101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[*]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Demartini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, C., 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Benussi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, L. (2017). Do Web 4.0 and Industry 4.0 Imply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Education X. 0?.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IT Professional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,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19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(3), 4-7.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F7DE60-AA46-4494-8FCD-B13FE8A6E334}"/>
              </a:ext>
            </a:extLst>
          </p:cNvPr>
          <p:cNvSpPr/>
          <p:nvPr/>
        </p:nvSpPr>
        <p:spPr>
          <a:xfrm>
            <a:off x="5252092" y="1441524"/>
            <a:ext cx="384929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“…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This scenario suggests 21st-century skills or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lifelong learning competencies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, including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knowledge construction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;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adaptability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; the ability to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find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,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organize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, and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retrieve information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;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management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;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critical thinking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; and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teamwork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” [*]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167411"/>
      </p:ext>
    </p:extLst>
  </p:cSld>
  <p:clrMapOvr>
    <a:masterClrMapping/>
  </p:clrMapOvr>
  <p:transition spd="slow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DADDC4-08AD-4788-9C8E-FC00CD7FA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843663"/>
            <a:ext cx="5652120" cy="3240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228D4-6AAC-49AC-9E60-3AA3D3249AD4}"/>
              </a:ext>
            </a:extLst>
          </p:cNvPr>
          <p:cNvSpPr txBox="1"/>
          <p:nvPr/>
        </p:nvSpPr>
        <p:spPr>
          <a:xfrm>
            <a:off x="161764" y="694437"/>
            <a:ext cx="8820472" cy="64633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Expected Competencies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06202-4939-4C2F-83FB-D32296571673}"/>
              </a:ext>
            </a:extLst>
          </p:cNvPr>
          <p:cNvSpPr txBox="1"/>
          <p:nvPr/>
        </p:nvSpPr>
        <p:spPr>
          <a:xfrm>
            <a:off x="-16790" y="6434172"/>
            <a:ext cx="9160789" cy="52322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060BC6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Why?</a:t>
            </a:r>
            <a:endParaRPr kumimoji="0" lang="en-US" sz="2800" b="1" i="0" u="none" strike="noStrike" kern="1200" cap="none" spc="0" normalizeH="0" baseline="0" noProof="0" dirty="0">
              <a:ln w="9000" cmpd="sng">
                <a:solidFill>
                  <a:srgbClr val="060BC6"/>
                </a:solidFill>
                <a:prstDash val="solid"/>
              </a:ln>
              <a:solidFill>
                <a:srgbClr val="060BC6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73E58-5304-4960-ACFB-35E28FAFA986}"/>
              </a:ext>
            </a:extLst>
          </p:cNvPr>
          <p:cNvSpPr/>
          <p:nvPr/>
        </p:nvSpPr>
        <p:spPr>
          <a:xfrm>
            <a:off x="-16790" y="5649059"/>
            <a:ext cx="9101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[*]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Demartini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, C., &amp;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Benussi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, L. (2017). Do Web 4.0 and Industry 4.0 Imply Education X. 0?. 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IT Professional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, 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19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굴림" pitchFamily="50" charset="-127"/>
                <a:cs typeface="+mn-cs"/>
              </a:rPr>
              <a:t>(3), 4-7.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774DF1-2EB0-47DE-9F39-999ED57E3E5C}"/>
              </a:ext>
            </a:extLst>
          </p:cNvPr>
          <p:cNvSpPr/>
          <p:nvPr/>
        </p:nvSpPr>
        <p:spPr>
          <a:xfrm>
            <a:off x="5493042" y="1555631"/>
            <a:ext cx="384929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“…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This scenario suggests 21st-century skills or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lifelong learning competencies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, including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knowledge construction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;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adaptability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; the ability to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find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,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organize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, and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retrieve information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;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management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;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critical thinking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; and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teamwork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5253"/>
                </a:solidFill>
                <a:effectLst/>
                <a:uLnTx/>
                <a:uFillTx/>
                <a:latin typeface="Helvetica Neue"/>
                <a:ea typeface="굴림" pitchFamily="50" charset="-127"/>
                <a:cs typeface="+mn-cs"/>
              </a:rPr>
              <a:t>” [*]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949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96D85E-6FB6-4231-AE21-92093244A7BD}"/>
              </a:ext>
            </a:extLst>
          </p:cNvPr>
          <p:cNvSpPr txBox="1"/>
          <p:nvPr/>
        </p:nvSpPr>
        <p:spPr>
          <a:xfrm>
            <a:off x="-7569" y="643335"/>
            <a:ext cx="9252520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Different Industry Needs</a:t>
            </a:r>
            <a:endParaRPr kumimoji="0" lang="id-ID" sz="5400" b="1" i="0" u="none" strike="noStrike" kern="1200" cap="none" spc="0" normalizeH="0" baseline="0" noProof="1">
              <a:ln w="9000" cmpd="sng">
                <a:solidFill>
                  <a:srgbClr val="060BC6"/>
                </a:solidFill>
                <a:prstDash val="solid"/>
              </a:ln>
              <a:solidFill>
                <a:srgbClr val="FFC000"/>
              </a:solidFill>
              <a:effectLst>
                <a:reflection blurRad="12700" stA="28000" endPos="45000" dist="1000" dir="5400000" sy="-100000" algn="bl" rotWithShape="0"/>
              </a:effectLst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2D680-33FE-49C9-9DBF-7488E7371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060848"/>
            <a:ext cx="8977903" cy="2880320"/>
          </a:xfrm>
        </p:spPr>
      </p:pic>
    </p:spTree>
    <p:extLst>
      <p:ext uri="{BB962C8B-B14F-4D97-AF65-F5344CB8AC3E}">
        <p14:creationId xmlns:p14="http://schemas.microsoft.com/office/powerpoint/2010/main" val="1858374835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00E3BE3-17ED-4AA3-BD00-3C02F06D95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5696" y="1628800"/>
            <a:ext cx="5472608" cy="496300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FF6F45-D76B-48C2-A1BF-9AC832E728C0}"/>
              </a:ext>
            </a:extLst>
          </p:cNvPr>
          <p:cNvSpPr txBox="1"/>
          <p:nvPr/>
        </p:nvSpPr>
        <p:spPr>
          <a:xfrm>
            <a:off x="683568" y="462225"/>
            <a:ext cx="8298668" cy="769441"/>
          </a:xfrm>
          <a:prstGeom prst="rect">
            <a:avLst/>
          </a:prstGeom>
          <a:noFill/>
          <a:effectLst>
            <a:glow rad="101600">
              <a:srgbClr val="5B9BD5">
                <a:satMod val="175000"/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n-cs"/>
              </a:rPr>
              <a:t>Mismatch Competency</a:t>
            </a:r>
          </a:p>
        </p:txBody>
      </p:sp>
    </p:spTree>
    <p:extLst>
      <p:ext uri="{BB962C8B-B14F-4D97-AF65-F5344CB8AC3E}">
        <p14:creationId xmlns:p14="http://schemas.microsoft.com/office/powerpoint/2010/main" val="3160580752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06CAF-60CC-48B5-9D42-A7484E79B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340768"/>
            <a:ext cx="3371850" cy="22560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Google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Ernst and Young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Penguin Random house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Costco Wholesale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Whole Foods</a:t>
            </a:r>
          </a:p>
          <a:p>
            <a:pPr>
              <a:lnSpc>
                <a:spcPct val="100000"/>
              </a:lnSpc>
            </a:pPr>
            <a:endParaRPr lang="id-ID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996269-5771-49C2-A834-79C4A26426E3}"/>
              </a:ext>
            </a:extLst>
          </p:cNvPr>
          <p:cNvSpPr/>
          <p:nvPr/>
        </p:nvSpPr>
        <p:spPr>
          <a:xfrm>
            <a:off x="3590207" y="1484076"/>
            <a:ext cx="22802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Hilton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Publix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Apple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Starbucks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Nordstrom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E6803-CAB0-4332-99C8-3CC52846897D}"/>
              </a:ext>
            </a:extLst>
          </p:cNvPr>
          <p:cNvSpPr/>
          <p:nvPr/>
        </p:nvSpPr>
        <p:spPr>
          <a:xfrm>
            <a:off x="6005315" y="1426926"/>
            <a:ext cx="26711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Home Depot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IBM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Bank of America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Chipotle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굴림" pitchFamily="50" charset="-127"/>
                <a:cs typeface="+mn-cs"/>
              </a:rPr>
              <a:t>Lowe's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굴림" pitchFamily="50" charset="-127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9E7B89-B655-4A38-AD6A-B2DD3442B922}"/>
              </a:ext>
            </a:extLst>
          </p:cNvPr>
          <p:cNvSpPr/>
          <p:nvPr/>
        </p:nvSpPr>
        <p:spPr>
          <a:xfrm>
            <a:off x="57150" y="3596823"/>
            <a:ext cx="89725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https://www.techrepublic.com/article/google-apple-among-15-top-companies-where-you-can-get-hired-without-a-college-degree/</a:t>
            </a:r>
            <a:endParaRPr kumimoji="0" lang="id-ID" sz="2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7" name="Picture 4" descr="Image result for Google logo">
            <a:extLst>
              <a:ext uri="{FF2B5EF4-FFF2-40B4-BE49-F238E27FC236}">
                <a16:creationId xmlns:a16="http://schemas.microsoft.com/office/drawing/2014/main" id="{EDBA2480-8FE2-4A8D-B164-177FC60F1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00" t="20026" r="8072" b="16545"/>
          <a:stretch/>
        </p:blipFill>
        <p:spPr bwMode="auto">
          <a:xfrm>
            <a:off x="57150" y="5085184"/>
            <a:ext cx="2592288" cy="91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apple logo">
            <a:extLst>
              <a:ext uri="{FF2B5EF4-FFF2-40B4-BE49-F238E27FC236}">
                <a16:creationId xmlns:a16="http://schemas.microsoft.com/office/drawing/2014/main" id="{8995E523-A282-4B9A-AB1B-DB4BC00FB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3" y="5799264"/>
            <a:ext cx="936103" cy="101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CAF59F-62DB-4875-9C54-D22D536662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4327" y="5440455"/>
            <a:ext cx="1430803" cy="11923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3C855C-1342-46A0-BF88-F0BDC9A37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9799" y="5644602"/>
            <a:ext cx="2216277" cy="1108139"/>
          </a:xfrm>
          <a:prstGeom prst="rect">
            <a:avLst/>
          </a:prstGeom>
        </p:spPr>
      </p:pic>
      <p:pic>
        <p:nvPicPr>
          <p:cNvPr id="26626" name="Picture 2" descr="Image result for Bank of America logo">
            <a:extLst>
              <a:ext uri="{FF2B5EF4-FFF2-40B4-BE49-F238E27FC236}">
                <a16:creationId xmlns:a16="http://schemas.microsoft.com/office/drawing/2014/main" id="{12087EAC-3F39-4CDA-A37E-B3C06978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4669718"/>
            <a:ext cx="2454357" cy="132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8F5290-D2DE-4A68-B622-250345C707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0323" y="4479657"/>
            <a:ext cx="1778548" cy="12589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FF9EE5-F6C7-4FCB-9589-E0F3C6ED4E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3464" y="4353356"/>
            <a:ext cx="2800350" cy="80201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398DD677-2CF0-43AF-854B-4B132D936C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22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j-cs"/>
              </a:rPr>
              <a:t>Google &amp; Apple among 15 top companies where you can get hired without a college degree </a:t>
            </a:r>
            <a:br>
              <a:rPr kumimoji="0" lang="en-US" sz="2800" b="1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j-cs"/>
              </a:rPr>
            </a:br>
            <a:r>
              <a:rPr kumimoji="0" lang="en-US" sz="2800" b="1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j-cs"/>
              </a:rPr>
              <a:t>(The list is growing)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57609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398DD677-2CF0-43AF-854B-4B132D936C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228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1">
                <a:ln w="9000" cmpd="sng">
                  <a:solidFill>
                    <a:srgbClr val="060BC6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Arial" charset="0"/>
                <a:ea typeface="굴림" pitchFamily="50" charset="-127"/>
                <a:cs typeface="+mj-cs"/>
              </a:rPr>
              <a:t>Pascasarjana Tanpa Gelar Sarjana?</a:t>
            </a:r>
            <a:endParaRPr kumimoji="0" lang="id-ID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20512E6-C566-4E32-B4D7-DA8F27C77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1760" y="818828"/>
            <a:ext cx="4572000" cy="550622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C900C39-0B2D-49CE-AD03-B4A181C9DE66}"/>
              </a:ext>
            </a:extLst>
          </p:cNvPr>
          <p:cNvSpPr/>
          <p:nvPr/>
        </p:nvSpPr>
        <p:spPr>
          <a:xfrm>
            <a:off x="2411760" y="63250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060BC6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t>https://www.cnbc.com/2017/07/14/skip-college-and-go-to-graduate-school-with-new-mit-program.html</a:t>
            </a:r>
          </a:p>
        </p:txBody>
      </p:sp>
    </p:spTree>
    <p:extLst>
      <p:ext uri="{BB962C8B-B14F-4D97-AF65-F5344CB8AC3E}">
        <p14:creationId xmlns:p14="http://schemas.microsoft.com/office/powerpoint/2010/main" val="21659627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GLFE0vyQuGiICUhr1HdY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GLFE0vyQuGiICUhr1HdYg"/>
</p:tagLst>
</file>

<file path=ppt/theme/theme1.xml><?xml version="1.0" encoding="utf-8"?>
<a:theme xmlns:a="http://schemas.openxmlformats.org/drawingml/2006/main" name="169TGp_arrow_light_s">
  <a:themeElements>
    <a:clrScheme name="169TGp_arrow_light_s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169TGp_arrow_light_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169TGp_arrow_light_s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9TGp_arrow_light_s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9TGp_arrow_light_s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169TGp_arrow_light_s">
  <a:themeElements>
    <a:clrScheme name="169TGp_arrow_light_s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169TGp_arrow_light_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169TGp_arrow_light_s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9TGp_arrow_light_s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9TGp_arrow_light_s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QUT">
  <a:themeElements>
    <a:clrScheme name="q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q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q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169TGp_arrow_light_s">
  <a:themeElements>
    <a:clrScheme name="169TGp_arrow_light_s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169TGp_arrow_light_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169TGp_arrow_light_s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9TGp_arrow_light_s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9TGp_arrow_light_s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8788</TotalTime>
  <Words>4796</Words>
  <Application>Microsoft Office PowerPoint</Application>
  <PresentationFormat>On-screen Show (4:3)</PresentationFormat>
  <Paragraphs>721</Paragraphs>
  <Slides>105</Slides>
  <Notes>78</Notes>
  <HiddenSlides>2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105</vt:i4>
      </vt:variant>
    </vt:vector>
  </HeadingPairs>
  <TitlesOfParts>
    <vt:vector size="126" baseType="lpstr">
      <vt:lpstr>Calibri (Body)</vt:lpstr>
      <vt:lpstr>Helvetica Neue</vt:lpstr>
      <vt:lpstr>Arial</vt:lpstr>
      <vt:lpstr>Calibri</vt:lpstr>
      <vt:lpstr>Calibri Light</vt:lpstr>
      <vt:lpstr>Cambria Math</vt:lpstr>
      <vt:lpstr>Constantia</vt:lpstr>
      <vt:lpstr>Monotype Corsiva</vt:lpstr>
      <vt:lpstr>Tahoma</vt:lpstr>
      <vt:lpstr>Times New Roman</vt:lpstr>
      <vt:lpstr>Wingdings</vt:lpstr>
      <vt:lpstr>169TGp_arrow_light_s</vt:lpstr>
      <vt:lpstr>Office Theme</vt:lpstr>
      <vt:lpstr>1_Office Theme</vt:lpstr>
      <vt:lpstr>1_169TGp_arrow_light_s</vt:lpstr>
      <vt:lpstr>QUT</vt:lpstr>
      <vt:lpstr>3_Office Theme</vt:lpstr>
      <vt:lpstr>4_Office Theme</vt:lpstr>
      <vt:lpstr>2_169TGp_arrow_light_s</vt:lpstr>
      <vt:lpstr>Image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Unlike how conventional statistics is done, Big data technology is specific to an application(s)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Faktor-faktor yang mempengaruhi perkembangan ilmu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 and Ranking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Distributed Types</vt:lpstr>
      <vt:lpstr>PowerPoint Presentation</vt:lpstr>
      <vt:lpstr>PowerPoint Presentation</vt:lpstr>
      <vt:lpstr>Distributed (Document) Clustering, Some Examples</vt:lpstr>
      <vt:lpstr>Bagaimana Jika Sebagian Data Private?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Riset Abad 21 … Sulit?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Guild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Taufik Sutanto</dc:creator>
  <cp:lastModifiedBy>Reviewer</cp:lastModifiedBy>
  <cp:revision>873</cp:revision>
  <dcterms:created xsi:type="dcterms:W3CDTF">2005-06-13T01:02:31Z</dcterms:created>
  <dcterms:modified xsi:type="dcterms:W3CDTF">2020-02-02T01:18:14Z</dcterms:modified>
</cp:coreProperties>
</file>